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29"/>
  </p:notesMasterIdLst>
  <p:handoutMasterIdLst>
    <p:handoutMasterId r:id="rId30"/>
  </p:handoutMasterIdLst>
  <p:sldIdLst>
    <p:sldId id="287" r:id="rId2"/>
    <p:sldId id="392" r:id="rId3"/>
    <p:sldId id="350" r:id="rId4"/>
    <p:sldId id="372" r:id="rId5"/>
    <p:sldId id="351" r:id="rId6"/>
    <p:sldId id="376" r:id="rId7"/>
    <p:sldId id="377" r:id="rId8"/>
    <p:sldId id="373" r:id="rId9"/>
    <p:sldId id="378" r:id="rId10"/>
    <p:sldId id="379" r:id="rId11"/>
    <p:sldId id="374" r:id="rId12"/>
    <p:sldId id="380" r:id="rId13"/>
    <p:sldId id="381" r:id="rId14"/>
    <p:sldId id="382" r:id="rId15"/>
    <p:sldId id="383" r:id="rId16"/>
    <p:sldId id="342" r:id="rId17"/>
    <p:sldId id="384" r:id="rId18"/>
    <p:sldId id="393" r:id="rId19"/>
    <p:sldId id="394" r:id="rId20"/>
    <p:sldId id="400" r:id="rId21"/>
    <p:sldId id="395" r:id="rId22"/>
    <p:sldId id="396" r:id="rId23"/>
    <p:sldId id="397" r:id="rId24"/>
    <p:sldId id="398" r:id="rId25"/>
    <p:sldId id="399" r:id="rId26"/>
    <p:sldId id="302" r:id="rId27"/>
    <p:sldId id="401" r:id="rId28"/>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DDDDDD"/>
    <a:srgbClr val="EAEAEA"/>
    <a:srgbClr val="B2B2B2"/>
    <a:srgbClr val="99CCFF"/>
    <a:srgbClr val="00FFFF"/>
    <a:srgbClr val="FF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6" autoAdjust="0"/>
    <p:restoredTop sz="94600" autoAdjust="0"/>
  </p:normalViewPr>
  <p:slideViewPr>
    <p:cSldViewPr snapToGrid="0">
      <p:cViewPr>
        <p:scale>
          <a:sx n="120" d="100"/>
          <a:sy n="120" d="100"/>
        </p:scale>
        <p:origin x="-1374" y="10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ltLang="ru-RU"/>
          </a:p>
        </p:txBody>
      </p:sp>
      <p:sp>
        <p:nvSpPr>
          <p:cNvPr id="819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ltLang="ru-RU"/>
          </a:p>
        </p:txBody>
      </p:sp>
      <p:sp>
        <p:nvSpPr>
          <p:cNvPr id="819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ltLang="ru-RU"/>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612A483-3104-4007-B149-739C68FC6BCA}" type="slidenum">
              <a:rPr lang="en-US" altLang="ru-RU"/>
              <a:pPr>
                <a:defRPr/>
              </a:pPr>
              <a:t>‹#›</a:t>
            </a:fld>
            <a:endParaRPr lang="en-US" altLang="ru-RU"/>
          </a:p>
        </p:txBody>
      </p:sp>
    </p:spTree>
    <p:extLst>
      <p:ext uri="{BB962C8B-B14F-4D97-AF65-F5344CB8AC3E}">
        <p14:creationId xmlns:p14="http://schemas.microsoft.com/office/powerpoint/2010/main" val="630358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de-DE" altLang="ru-RU"/>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de-DE" altLang="ru-RU"/>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ru-RU" noProof="0" smtClean="0"/>
              <a:t>Textmasterformate durch Klicken bearbeiten</a:t>
            </a:r>
          </a:p>
          <a:p>
            <a:pPr lvl="1"/>
            <a:r>
              <a:rPr lang="de-DE" altLang="ru-RU" noProof="0" smtClean="0"/>
              <a:t>Zweite Ebene</a:t>
            </a:r>
          </a:p>
          <a:p>
            <a:pPr lvl="2"/>
            <a:r>
              <a:rPr lang="de-DE" altLang="ru-RU" noProof="0" smtClean="0"/>
              <a:t>Dritte Ebene</a:t>
            </a:r>
          </a:p>
          <a:p>
            <a:pPr lvl="3"/>
            <a:r>
              <a:rPr lang="de-DE" altLang="ru-RU" noProof="0" smtClean="0"/>
              <a:t>Vierte Ebene</a:t>
            </a:r>
          </a:p>
          <a:p>
            <a:pPr lvl="4"/>
            <a:r>
              <a:rPr lang="de-DE" altLang="ru-RU"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de-DE" altLang="ru-RU"/>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9E5692D-3DBE-4B88-9467-02B224FC3352}" type="slidenum">
              <a:rPr lang="de-DE" altLang="ru-RU"/>
              <a:pPr>
                <a:defRPr/>
              </a:pPr>
              <a:t>‹#›</a:t>
            </a:fld>
            <a:endParaRPr lang="de-DE" altLang="ru-RU"/>
          </a:p>
        </p:txBody>
      </p:sp>
    </p:spTree>
    <p:extLst>
      <p:ext uri="{BB962C8B-B14F-4D97-AF65-F5344CB8AC3E}">
        <p14:creationId xmlns:p14="http://schemas.microsoft.com/office/powerpoint/2010/main" val="33937987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4E2A7D6D-C331-412F-987E-869BE9BA42D6}" type="slidenum">
              <a:rPr lang="de-DE" altLang="ru-RU" sz="1200" smtClean="0"/>
              <a:pPr eaLnBrk="1" hangingPunct="1"/>
              <a:t>1</a:t>
            </a:fld>
            <a:endParaRPr lang="de-DE" altLang="ru-RU" sz="1200" smtClean="0"/>
          </a:p>
        </p:txBody>
      </p:sp>
      <p:sp>
        <p:nvSpPr>
          <p:cNvPr id="31747"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sz="2000">
                <a:solidFill>
                  <a:schemeClr val="tx1"/>
                </a:solidFill>
                <a:latin typeface="Arial" charset="0"/>
                <a:cs typeface="Arial" charset="0"/>
              </a:defRPr>
            </a:lvl1pPr>
            <a:lvl2pPr marL="742950" indent="-285750" defTabSz="947738" eaLnBrk="0" hangingPunct="0">
              <a:defRPr sz="2000">
                <a:solidFill>
                  <a:schemeClr val="tx1"/>
                </a:solidFill>
                <a:latin typeface="Arial" charset="0"/>
                <a:cs typeface="Arial" charset="0"/>
              </a:defRPr>
            </a:lvl2pPr>
            <a:lvl3pPr marL="1143000" indent="-228600" defTabSz="947738" eaLnBrk="0" hangingPunct="0">
              <a:defRPr sz="2000">
                <a:solidFill>
                  <a:schemeClr val="tx1"/>
                </a:solidFill>
                <a:latin typeface="Arial" charset="0"/>
                <a:cs typeface="Arial" charset="0"/>
              </a:defRPr>
            </a:lvl3pPr>
            <a:lvl4pPr marL="1600200" indent="-228600" defTabSz="947738" eaLnBrk="0" hangingPunct="0">
              <a:defRPr sz="2000">
                <a:solidFill>
                  <a:schemeClr val="tx1"/>
                </a:solidFill>
                <a:latin typeface="Arial" charset="0"/>
                <a:cs typeface="Arial" charset="0"/>
              </a:defRPr>
            </a:lvl4pPr>
            <a:lvl5pPr marL="2057400" indent="-228600" defTabSz="947738" eaLnBrk="0" hangingPunct="0">
              <a:defRPr sz="2000">
                <a:solidFill>
                  <a:schemeClr val="tx1"/>
                </a:solidFill>
                <a:latin typeface="Arial" charset="0"/>
                <a:cs typeface="Arial" charset="0"/>
              </a:defRPr>
            </a:lvl5pPr>
            <a:lvl6pPr marL="2514600" indent="-228600" defTabSz="947738" eaLnBrk="0" fontAlgn="base" hangingPunct="0">
              <a:spcBef>
                <a:spcPct val="0"/>
              </a:spcBef>
              <a:spcAft>
                <a:spcPct val="0"/>
              </a:spcAft>
              <a:defRPr sz="2000">
                <a:solidFill>
                  <a:schemeClr val="tx1"/>
                </a:solidFill>
                <a:latin typeface="Arial" charset="0"/>
                <a:cs typeface="Arial" charset="0"/>
              </a:defRPr>
            </a:lvl6pPr>
            <a:lvl7pPr marL="2971800" indent="-228600" defTabSz="947738" eaLnBrk="0" fontAlgn="base" hangingPunct="0">
              <a:spcBef>
                <a:spcPct val="0"/>
              </a:spcBef>
              <a:spcAft>
                <a:spcPct val="0"/>
              </a:spcAft>
              <a:defRPr sz="2000">
                <a:solidFill>
                  <a:schemeClr val="tx1"/>
                </a:solidFill>
                <a:latin typeface="Arial" charset="0"/>
                <a:cs typeface="Arial" charset="0"/>
              </a:defRPr>
            </a:lvl7pPr>
            <a:lvl8pPr marL="3429000" indent="-228600" defTabSz="947738" eaLnBrk="0" fontAlgn="base" hangingPunct="0">
              <a:spcBef>
                <a:spcPct val="0"/>
              </a:spcBef>
              <a:spcAft>
                <a:spcPct val="0"/>
              </a:spcAft>
              <a:defRPr sz="2000">
                <a:solidFill>
                  <a:schemeClr val="tx1"/>
                </a:solidFill>
                <a:latin typeface="Arial" charset="0"/>
                <a:cs typeface="Arial" charset="0"/>
              </a:defRPr>
            </a:lvl8pPr>
            <a:lvl9pPr marL="3886200" indent="-228600" defTabSz="947738" eaLnBrk="0" fontAlgn="base" hangingPunct="0">
              <a:spcBef>
                <a:spcPct val="0"/>
              </a:spcBef>
              <a:spcAft>
                <a:spcPct val="0"/>
              </a:spcAft>
              <a:defRPr sz="2000">
                <a:solidFill>
                  <a:schemeClr val="tx1"/>
                </a:solidFill>
                <a:latin typeface="Arial" charset="0"/>
                <a:cs typeface="Arial" charset="0"/>
              </a:defRPr>
            </a:lvl9pPr>
          </a:lstStyle>
          <a:p>
            <a:pPr algn="r" eaLnBrk="1" hangingPunct="1"/>
            <a:fld id="{02269D84-278C-4EA8-8753-3E460691D697}" type="slidenum">
              <a:rPr lang="en-GB" altLang="ru-RU" sz="1300"/>
              <a:pPr algn="r" eaLnBrk="1" hangingPunct="1"/>
              <a:t>1</a:t>
            </a:fld>
            <a:endParaRPr lang="en-GB" altLang="ru-RU" sz="1300"/>
          </a:p>
        </p:txBody>
      </p:sp>
      <p:sp>
        <p:nvSpPr>
          <p:cNvPr id="31748" name="Rectangle 2"/>
          <p:cNvSpPr>
            <a:spLocks noGrp="1" noRot="1" noChangeAspect="1" noChangeArrowheads="1" noTextEdit="1"/>
          </p:cNvSpPr>
          <p:nvPr>
            <p:ph type="sldImg"/>
          </p:nvPr>
        </p:nvSpPr>
        <p:spPr>
          <a:xfrm>
            <a:off x="1143000" y="685800"/>
            <a:ext cx="4573588" cy="3430588"/>
          </a:xfrm>
          <a:ln/>
        </p:spPr>
      </p:sp>
      <p:sp>
        <p:nvSpPr>
          <p:cNvPr id="31749"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CE5DF99B-4EA0-4C0C-96A8-86AE8A3C6E9C}" type="slidenum">
              <a:rPr lang="de-DE" altLang="ru-RU" sz="1200" smtClean="0"/>
              <a:pPr eaLnBrk="1" hangingPunct="1"/>
              <a:t>10</a:t>
            </a:fld>
            <a:endParaRPr lang="de-DE" altLang="ru-RU" sz="1200" smtClean="0"/>
          </a:p>
        </p:txBody>
      </p:sp>
      <p:sp>
        <p:nvSpPr>
          <p:cNvPr id="40963" name="Rectangle 2"/>
          <p:cNvSpPr>
            <a:spLocks noGrp="1" noRot="1" noChangeAspect="1" noChangeArrowheads="1" noTextEdit="1"/>
          </p:cNvSpPr>
          <p:nvPr>
            <p:ph type="sldImg"/>
          </p:nvPr>
        </p:nvSpPr>
        <p:spPr>
          <a:xfrm>
            <a:off x="1143000" y="685800"/>
            <a:ext cx="4573588" cy="3430588"/>
          </a:xfrm>
          <a:ln/>
        </p:spPr>
      </p:sp>
      <p:sp>
        <p:nvSpPr>
          <p:cNvPr id="40964"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B93300DC-3DCC-42C8-9D4F-960E1DC2A00F}" type="slidenum">
              <a:rPr lang="de-DE" altLang="ru-RU" sz="1200" smtClean="0"/>
              <a:pPr eaLnBrk="1" hangingPunct="1"/>
              <a:t>11</a:t>
            </a:fld>
            <a:endParaRPr lang="de-DE" altLang="ru-RU" sz="1200" smtClean="0"/>
          </a:p>
        </p:txBody>
      </p:sp>
      <p:sp>
        <p:nvSpPr>
          <p:cNvPr id="41987" name="Rectangle 2"/>
          <p:cNvSpPr>
            <a:spLocks noGrp="1" noRot="1" noChangeAspect="1" noChangeArrowheads="1" noTextEdit="1"/>
          </p:cNvSpPr>
          <p:nvPr>
            <p:ph type="sldImg"/>
          </p:nvPr>
        </p:nvSpPr>
        <p:spPr>
          <a:xfrm>
            <a:off x="1143000" y="685800"/>
            <a:ext cx="4573588" cy="3430588"/>
          </a:xfrm>
          <a:ln/>
        </p:spPr>
      </p:sp>
      <p:sp>
        <p:nvSpPr>
          <p:cNvPr id="41988"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E44D2962-2E54-456E-8E1E-3E7D0466C704}" type="slidenum">
              <a:rPr lang="de-DE" altLang="ru-RU" sz="1200" smtClean="0"/>
              <a:pPr eaLnBrk="1" hangingPunct="1"/>
              <a:t>12</a:t>
            </a:fld>
            <a:endParaRPr lang="de-DE" altLang="ru-RU" sz="1200" smtClean="0"/>
          </a:p>
        </p:txBody>
      </p:sp>
      <p:sp>
        <p:nvSpPr>
          <p:cNvPr id="43011" name="Rectangle 2"/>
          <p:cNvSpPr>
            <a:spLocks noGrp="1" noRot="1" noChangeAspect="1" noChangeArrowheads="1" noTextEdit="1"/>
          </p:cNvSpPr>
          <p:nvPr>
            <p:ph type="sldImg"/>
          </p:nvPr>
        </p:nvSpPr>
        <p:spPr>
          <a:xfrm>
            <a:off x="1143000" y="685800"/>
            <a:ext cx="4573588" cy="3430588"/>
          </a:xfrm>
          <a:ln/>
        </p:spPr>
      </p:sp>
      <p:sp>
        <p:nvSpPr>
          <p:cNvPr id="43012"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DAE5EC2A-6078-4629-831D-6602C7464FDA}" type="slidenum">
              <a:rPr lang="de-DE" altLang="ru-RU" sz="1200" smtClean="0"/>
              <a:pPr eaLnBrk="1" hangingPunct="1"/>
              <a:t>13</a:t>
            </a:fld>
            <a:endParaRPr lang="de-DE" altLang="ru-RU" sz="1200" smtClean="0"/>
          </a:p>
        </p:txBody>
      </p:sp>
      <p:sp>
        <p:nvSpPr>
          <p:cNvPr id="44035" name="Rectangle 2"/>
          <p:cNvSpPr>
            <a:spLocks noGrp="1" noRot="1" noChangeAspect="1" noChangeArrowheads="1" noTextEdit="1"/>
          </p:cNvSpPr>
          <p:nvPr>
            <p:ph type="sldImg"/>
          </p:nvPr>
        </p:nvSpPr>
        <p:spPr>
          <a:xfrm>
            <a:off x="1143000" y="685800"/>
            <a:ext cx="4573588" cy="3430588"/>
          </a:xfrm>
          <a:ln/>
        </p:spPr>
      </p:sp>
      <p:sp>
        <p:nvSpPr>
          <p:cNvPr id="44036"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3B746489-86F3-4F27-8AA9-1B36E8763905}" type="slidenum">
              <a:rPr lang="de-DE" altLang="ru-RU" sz="1200" smtClean="0"/>
              <a:pPr eaLnBrk="1" hangingPunct="1"/>
              <a:t>14</a:t>
            </a:fld>
            <a:endParaRPr lang="de-DE" altLang="ru-RU" sz="1200" smtClean="0"/>
          </a:p>
        </p:txBody>
      </p:sp>
      <p:sp>
        <p:nvSpPr>
          <p:cNvPr id="45059" name="Rectangle 2"/>
          <p:cNvSpPr>
            <a:spLocks noGrp="1" noRot="1" noChangeAspect="1" noChangeArrowheads="1" noTextEdit="1"/>
          </p:cNvSpPr>
          <p:nvPr>
            <p:ph type="sldImg"/>
          </p:nvPr>
        </p:nvSpPr>
        <p:spPr>
          <a:xfrm>
            <a:off x="1143000" y="685800"/>
            <a:ext cx="4573588" cy="3430588"/>
          </a:xfrm>
          <a:ln/>
        </p:spPr>
      </p:sp>
      <p:sp>
        <p:nvSpPr>
          <p:cNvPr id="45060"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C88AACBD-CD93-4776-B7F5-A9B832FAF249}" type="slidenum">
              <a:rPr lang="de-DE" altLang="ru-RU" sz="1200" smtClean="0"/>
              <a:pPr eaLnBrk="1" hangingPunct="1"/>
              <a:t>15</a:t>
            </a:fld>
            <a:endParaRPr lang="de-DE" altLang="ru-RU" sz="1200" smtClean="0"/>
          </a:p>
        </p:txBody>
      </p:sp>
      <p:sp>
        <p:nvSpPr>
          <p:cNvPr id="46083" name="Rectangle 2"/>
          <p:cNvSpPr>
            <a:spLocks noGrp="1" noRot="1" noChangeAspect="1" noChangeArrowheads="1" noTextEdit="1"/>
          </p:cNvSpPr>
          <p:nvPr>
            <p:ph type="sldImg"/>
          </p:nvPr>
        </p:nvSpPr>
        <p:spPr>
          <a:xfrm>
            <a:off x="1143000" y="685800"/>
            <a:ext cx="4573588" cy="3430588"/>
          </a:xfrm>
          <a:ln/>
        </p:spPr>
      </p:sp>
      <p:sp>
        <p:nvSpPr>
          <p:cNvPr id="46084"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0B08976D-C702-45D9-BA71-19C1DEC43F07}" type="slidenum">
              <a:rPr lang="de-DE" altLang="ru-RU" sz="1200" smtClean="0"/>
              <a:pPr eaLnBrk="1" hangingPunct="1"/>
              <a:t>16</a:t>
            </a:fld>
            <a:endParaRPr lang="de-DE" altLang="ru-RU" sz="1200" smtClean="0"/>
          </a:p>
        </p:txBody>
      </p:sp>
      <p:sp>
        <p:nvSpPr>
          <p:cNvPr id="47107" name="Rectangle 2"/>
          <p:cNvSpPr>
            <a:spLocks noGrp="1" noRot="1" noChangeAspect="1" noChangeArrowheads="1" noTextEdit="1"/>
          </p:cNvSpPr>
          <p:nvPr>
            <p:ph type="sldImg"/>
          </p:nvPr>
        </p:nvSpPr>
        <p:spPr>
          <a:xfrm>
            <a:off x="1143000" y="685800"/>
            <a:ext cx="4573588" cy="3430588"/>
          </a:xfrm>
          <a:ln/>
        </p:spPr>
      </p:sp>
      <p:sp>
        <p:nvSpPr>
          <p:cNvPr id="47108"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A0F347CE-5306-4FFC-BAEC-26D8FED1C0B8}" type="slidenum">
              <a:rPr lang="de-DE" altLang="ru-RU" sz="1200" smtClean="0"/>
              <a:pPr eaLnBrk="1" hangingPunct="1"/>
              <a:t>17</a:t>
            </a:fld>
            <a:endParaRPr lang="de-DE" altLang="ru-RU" sz="1200" smtClean="0"/>
          </a:p>
        </p:txBody>
      </p:sp>
      <p:sp>
        <p:nvSpPr>
          <p:cNvPr id="48131" name="Rectangle 2"/>
          <p:cNvSpPr>
            <a:spLocks noGrp="1" noRot="1" noChangeAspect="1" noChangeArrowheads="1" noTextEdit="1"/>
          </p:cNvSpPr>
          <p:nvPr>
            <p:ph type="sldImg"/>
          </p:nvPr>
        </p:nvSpPr>
        <p:spPr>
          <a:xfrm>
            <a:off x="1143000" y="685800"/>
            <a:ext cx="4573588" cy="3430588"/>
          </a:xfrm>
          <a:ln/>
        </p:spPr>
      </p:sp>
      <p:sp>
        <p:nvSpPr>
          <p:cNvPr id="48132"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3D115AE0-B566-4B7D-842F-570123D12656}" type="slidenum">
              <a:rPr lang="de-DE" altLang="ru-RU" sz="1200" smtClean="0"/>
              <a:pPr eaLnBrk="1" hangingPunct="1"/>
              <a:t>18</a:t>
            </a:fld>
            <a:endParaRPr lang="de-DE" altLang="ru-RU" sz="1200" smtClean="0"/>
          </a:p>
        </p:txBody>
      </p:sp>
      <p:sp>
        <p:nvSpPr>
          <p:cNvPr id="49155" name="Rectangle 2"/>
          <p:cNvSpPr>
            <a:spLocks noGrp="1" noRot="1" noChangeAspect="1" noChangeArrowheads="1" noTextEdit="1"/>
          </p:cNvSpPr>
          <p:nvPr>
            <p:ph type="sldImg"/>
          </p:nvPr>
        </p:nvSpPr>
        <p:spPr>
          <a:xfrm>
            <a:off x="1143000" y="685800"/>
            <a:ext cx="4573588" cy="3430588"/>
          </a:xfrm>
          <a:ln/>
        </p:spPr>
      </p:sp>
      <p:sp>
        <p:nvSpPr>
          <p:cNvPr id="49156"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70BA66B5-7DC5-4FAA-95C4-8543D1F1284A}" type="slidenum">
              <a:rPr lang="de-DE" altLang="ru-RU" sz="1200" smtClean="0"/>
              <a:pPr eaLnBrk="1" hangingPunct="1"/>
              <a:t>19</a:t>
            </a:fld>
            <a:endParaRPr lang="de-DE" altLang="ru-RU" sz="1200" smtClean="0"/>
          </a:p>
        </p:txBody>
      </p:sp>
      <p:sp>
        <p:nvSpPr>
          <p:cNvPr id="50179" name="Rectangle 2"/>
          <p:cNvSpPr>
            <a:spLocks noGrp="1" noRot="1" noChangeAspect="1" noChangeArrowheads="1" noTextEdit="1"/>
          </p:cNvSpPr>
          <p:nvPr>
            <p:ph type="sldImg"/>
          </p:nvPr>
        </p:nvSpPr>
        <p:spPr>
          <a:xfrm>
            <a:off x="1143000" y="685800"/>
            <a:ext cx="4573588" cy="3430588"/>
          </a:xfrm>
          <a:ln/>
        </p:spPr>
      </p:sp>
      <p:sp>
        <p:nvSpPr>
          <p:cNvPr id="50180"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EFBA6345-ABCD-4907-9F5E-674920504095}" type="slidenum">
              <a:rPr lang="de-DE" altLang="ru-RU" sz="1200" smtClean="0"/>
              <a:pPr eaLnBrk="1" hangingPunct="1"/>
              <a:t>2</a:t>
            </a:fld>
            <a:endParaRPr lang="de-DE" altLang="ru-RU" sz="1200" smtClean="0"/>
          </a:p>
        </p:txBody>
      </p:sp>
      <p:sp>
        <p:nvSpPr>
          <p:cNvPr id="32771" name="Rectangle 2"/>
          <p:cNvSpPr>
            <a:spLocks noGrp="1" noRot="1" noChangeAspect="1" noChangeArrowheads="1" noTextEdit="1"/>
          </p:cNvSpPr>
          <p:nvPr>
            <p:ph type="sldImg"/>
          </p:nvPr>
        </p:nvSpPr>
        <p:spPr>
          <a:xfrm>
            <a:off x="1143000" y="685800"/>
            <a:ext cx="4573588" cy="3430588"/>
          </a:xfrm>
          <a:ln/>
        </p:spPr>
      </p:sp>
      <p:sp>
        <p:nvSpPr>
          <p:cNvPr id="32772"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309AECD7-6C25-4D87-A712-9AEB52B1D604}" type="slidenum">
              <a:rPr lang="de-DE" altLang="ru-RU" sz="1200" smtClean="0"/>
              <a:pPr eaLnBrk="1" hangingPunct="1"/>
              <a:t>20</a:t>
            </a:fld>
            <a:endParaRPr lang="de-DE" altLang="ru-RU" sz="1200" smtClean="0"/>
          </a:p>
        </p:txBody>
      </p:sp>
      <p:sp>
        <p:nvSpPr>
          <p:cNvPr id="51203" name="Rectangle 2"/>
          <p:cNvSpPr>
            <a:spLocks noGrp="1" noRot="1" noChangeAspect="1" noChangeArrowheads="1" noTextEdit="1"/>
          </p:cNvSpPr>
          <p:nvPr>
            <p:ph type="sldImg"/>
          </p:nvPr>
        </p:nvSpPr>
        <p:spPr>
          <a:xfrm>
            <a:off x="1143000" y="685800"/>
            <a:ext cx="4573588" cy="3430588"/>
          </a:xfrm>
          <a:ln/>
        </p:spPr>
      </p:sp>
      <p:sp>
        <p:nvSpPr>
          <p:cNvPr id="51204"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D994CD72-3F81-4B12-8EA9-AF118AC90D10}" type="slidenum">
              <a:rPr lang="de-DE" altLang="ru-RU" sz="1200" smtClean="0"/>
              <a:pPr eaLnBrk="1" hangingPunct="1"/>
              <a:t>21</a:t>
            </a:fld>
            <a:endParaRPr lang="de-DE" altLang="ru-RU" sz="1200" smtClean="0"/>
          </a:p>
        </p:txBody>
      </p:sp>
      <p:sp>
        <p:nvSpPr>
          <p:cNvPr id="52227" name="Rectangle 2"/>
          <p:cNvSpPr>
            <a:spLocks noGrp="1" noRot="1" noChangeAspect="1" noChangeArrowheads="1" noTextEdit="1"/>
          </p:cNvSpPr>
          <p:nvPr>
            <p:ph type="sldImg"/>
          </p:nvPr>
        </p:nvSpPr>
        <p:spPr>
          <a:xfrm>
            <a:off x="1143000" y="685800"/>
            <a:ext cx="4573588" cy="3430588"/>
          </a:xfrm>
          <a:ln/>
        </p:spPr>
      </p:sp>
      <p:sp>
        <p:nvSpPr>
          <p:cNvPr id="52228"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46B93B34-E685-4298-A85D-C0D434C0AD74}" type="slidenum">
              <a:rPr lang="de-DE" altLang="ru-RU" sz="1200" smtClean="0"/>
              <a:pPr eaLnBrk="1" hangingPunct="1"/>
              <a:t>22</a:t>
            </a:fld>
            <a:endParaRPr lang="de-DE" altLang="ru-RU" sz="1200" smtClean="0"/>
          </a:p>
        </p:txBody>
      </p:sp>
      <p:sp>
        <p:nvSpPr>
          <p:cNvPr id="53251" name="Rectangle 2"/>
          <p:cNvSpPr>
            <a:spLocks noGrp="1" noRot="1" noChangeAspect="1" noChangeArrowheads="1" noTextEdit="1"/>
          </p:cNvSpPr>
          <p:nvPr>
            <p:ph type="sldImg"/>
          </p:nvPr>
        </p:nvSpPr>
        <p:spPr>
          <a:xfrm>
            <a:off x="1143000" y="685800"/>
            <a:ext cx="4573588" cy="3430588"/>
          </a:xfrm>
          <a:ln/>
        </p:spPr>
      </p:sp>
      <p:sp>
        <p:nvSpPr>
          <p:cNvPr id="53252"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23E8D87A-0208-436A-B375-E0D8AABF539B}" type="slidenum">
              <a:rPr lang="de-DE" altLang="ru-RU" sz="1200" smtClean="0"/>
              <a:pPr eaLnBrk="1" hangingPunct="1"/>
              <a:t>23</a:t>
            </a:fld>
            <a:endParaRPr lang="de-DE" altLang="ru-RU" sz="1200" smtClean="0"/>
          </a:p>
        </p:txBody>
      </p:sp>
      <p:sp>
        <p:nvSpPr>
          <p:cNvPr id="54275" name="Rectangle 2"/>
          <p:cNvSpPr>
            <a:spLocks noGrp="1" noRot="1" noChangeAspect="1" noChangeArrowheads="1" noTextEdit="1"/>
          </p:cNvSpPr>
          <p:nvPr>
            <p:ph type="sldImg"/>
          </p:nvPr>
        </p:nvSpPr>
        <p:spPr>
          <a:xfrm>
            <a:off x="1143000" y="685800"/>
            <a:ext cx="4573588" cy="3430588"/>
          </a:xfrm>
          <a:ln/>
        </p:spPr>
      </p:sp>
      <p:sp>
        <p:nvSpPr>
          <p:cNvPr id="54276"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C314BB6D-A223-4822-9FEA-276D5562A4B0}" type="slidenum">
              <a:rPr lang="de-DE" altLang="ru-RU" sz="1200" smtClean="0"/>
              <a:pPr eaLnBrk="1" hangingPunct="1"/>
              <a:t>24</a:t>
            </a:fld>
            <a:endParaRPr lang="de-DE" altLang="ru-RU" sz="1200" smtClean="0"/>
          </a:p>
        </p:txBody>
      </p:sp>
      <p:sp>
        <p:nvSpPr>
          <p:cNvPr id="55299" name="Rectangle 2"/>
          <p:cNvSpPr>
            <a:spLocks noGrp="1" noRot="1" noChangeAspect="1" noChangeArrowheads="1" noTextEdit="1"/>
          </p:cNvSpPr>
          <p:nvPr>
            <p:ph type="sldImg"/>
          </p:nvPr>
        </p:nvSpPr>
        <p:spPr>
          <a:xfrm>
            <a:off x="1143000" y="685800"/>
            <a:ext cx="4573588" cy="3430588"/>
          </a:xfrm>
          <a:ln/>
        </p:spPr>
      </p:sp>
      <p:sp>
        <p:nvSpPr>
          <p:cNvPr id="55300"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D0979A24-F7BB-41AD-A1BD-10886888E8AA}" type="slidenum">
              <a:rPr lang="de-DE" altLang="ru-RU" sz="1200" smtClean="0"/>
              <a:pPr eaLnBrk="1" hangingPunct="1"/>
              <a:t>25</a:t>
            </a:fld>
            <a:endParaRPr lang="de-DE" altLang="ru-RU" sz="1200" smtClean="0"/>
          </a:p>
        </p:txBody>
      </p:sp>
      <p:sp>
        <p:nvSpPr>
          <p:cNvPr id="56323" name="Rectangle 2"/>
          <p:cNvSpPr>
            <a:spLocks noGrp="1" noRot="1" noChangeAspect="1" noChangeArrowheads="1" noTextEdit="1"/>
          </p:cNvSpPr>
          <p:nvPr>
            <p:ph type="sldImg"/>
          </p:nvPr>
        </p:nvSpPr>
        <p:spPr>
          <a:xfrm>
            <a:off x="1143000" y="685800"/>
            <a:ext cx="4573588" cy="3430588"/>
          </a:xfrm>
          <a:ln/>
        </p:spPr>
      </p:sp>
      <p:sp>
        <p:nvSpPr>
          <p:cNvPr id="56324"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3CA71E78-DD72-433B-A51D-D5DF1EAC1B68}" type="slidenum">
              <a:rPr lang="de-DE" altLang="ru-RU" sz="1200" smtClean="0"/>
              <a:pPr eaLnBrk="1" hangingPunct="1"/>
              <a:t>26</a:t>
            </a:fld>
            <a:endParaRPr lang="de-DE" altLang="ru-RU" sz="1200" smtClean="0"/>
          </a:p>
        </p:txBody>
      </p:sp>
      <p:sp>
        <p:nvSpPr>
          <p:cNvPr id="57347" name="Rectangle 2"/>
          <p:cNvSpPr>
            <a:spLocks noGrp="1" noRot="1" noChangeAspect="1" noChangeArrowheads="1" noTextEdit="1"/>
          </p:cNvSpPr>
          <p:nvPr>
            <p:ph type="sldImg"/>
          </p:nvPr>
        </p:nvSpPr>
        <p:spPr>
          <a:xfrm>
            <a:off x="1143000" y="685800"/>
            <a:ext cx="4573588" cy="3430588"/>
          </a:xfrm>
          <a:ln/>
        </p:spPr>
      </p:sp>
      <p:sp>
        <p:nvSpPr>
          <p:cNvPr id="57348"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BB4D7D04-7AE7-44D1-A3EA-8877966ACB09}" type="slidenum">
              <a:rPr lang="de-DE" altLang="ru-RU" sz="1200" smtClean="0"/>
              <a:pPr eaLnBrk="1" hangingPunct="1"/>
              <a:t>27</a:t>
            </a:fld>
            <a:endParaRPr lang="de-DE" altLang="ru-RU" sz="1200" smtClean="0"/>
          </a:p>
        </p:txBody>
      </p:sp>
      <p:sp>
        <p:nvSpPr>
          <p:cNvPr id="58371" name="Rectangle 2"/>
          <p:cNvSpPr>
            <a:spLocks noGrp="1" noRot="1" noChangeAspect="1" noChangeArrowheads="1" noTextEdit="1"/>
          </p:cNvSpPr>
          <p:nvPr>
            <p:ph type="sldImg"/>
          </p:nvPr>
        </p:nvSpPr>
        <p:spPr>
          <a:xfrm>
            <a:off x="1143000" y="685800"/>
            <a:ext cx="4573588" cy="3430588"/>
          </a:xfrm>
          <a:ln/>
        </p:spPr>
      </p:sp>
      <p:sp>
        <p:nvSpPr>
          <p:cNvPr id="58372"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0FBC3AD1-EC49-4227-8B46-89D25BDD6B43}" type="slidenum">
              <a:rPr lang="de-DE" altLang="ru-RU" sz="1200" smtClean="0"/>
              <a:pPr eaLnBrk="1" hangingPunct="1"/>
              <a:t>3</a:t>
            </a:fld>
            <a:endParaRPr lang="de-DE" altLang="ru-RU" sz="1200" smtClean="0"/>
          </a:p>
        </p:txBody>
      </p:sp>
      <p:sp>
        <p:nvSpPr>
          <p:cNvPr id="33795" name="Rectangle 2"/>
          <p:cNvSpPr>
            <a:spLocks noGrp="1" noRot="1" noChangeAspect="1" noChangeArrowheads="1" noTextEdit="1"/>
          </p:cNvSpPr>
          <p:nvPr>
            <p:ph type="sldImg"/>
          </p:nvPr>
        </p:nvSpPr>
        <p:spPr>
          <a:xfrm>
            <a:off x="1143000" y="685800"/>
            <a:ext cx="4573588" cy="3430588"/>
          </a:xfrm>
          <a:ln/>
        </p:spPr>
      </p:sp>
      <p:sp>
        <p:nvSpPr>
          <p:cNvPr id="33796"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4CBFFC04-677D-49DE-B1F3-2835AD207557}" type="slidenum">
              <a:rPr lang="de-DE" altLang="ru-RU" sz="1200" smtClean="0"/>
              <a:pPr eaLnBrk="1" hangingPunct="1"/>
              <a:t>4</a:t>
            </a:fld>
            <a:endParaRPr lang="de-DE" altLang="ru-RU" sz="1200" smtClean="0"/>
          </a:p>
        </p:txBody>
      </p:sp>
      <p:sp>
        <p:nvSpPr>
          <p:cNvPr id="34819" name="Rectangle 2"/>
          <p:cNvSpPr>
            <a:spLocks noGrp="1" noRot="1" noChangeAspect="1" noChangeArrowheads="1" noTextEdit="1"/>
          </p:cNvSpPr>
          <p:nvPr>
            <p:ph type="sldImg"/>
          </p:nvPr>
        </p:nvSpPr>
        <p:spPr>
          <a:xfrm>
            <a:off x="1143000" y="685800"/>
            <a:ext cx="4573588" cy="3430588"/>
          </a:xfrm>
          <a:ln/>
        </p:spPr>
      </p:sp>
      <p:sp>
        <p:nvSpPr>
          <p:cNvPr id="34820"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F5223303-FFA7-4876-A4BD-8651E10914B8}" type="slidenum">
              <a:rPr lang="de-DE" altLang="ru-RU" sz="1200" smtClean="0"/>
              <a:pPr eaLnBrk="1" hangingPunct="1"/>
              <a:t>5</a:t>
            </a:fld>
            <a:endParaRPr lang="de-DE" altLang="ru-RU" sz="1200" smtClean="0"/>
          </a:p>
        </p:txBody>
      </p:sp>
      <p:sp>
        <p:nvSpPr>
          <p:cNvPr id="35843" name="Rectangle 2"/>
          <p:cNvSpPr>
            <a:spLocks noGrp="1" noRot="1" noChangeAspect="1" noChangeArrowheads="1" noTextEdit="1"/>
          </p:cNvSpPr>
          <p:nvPr>
            <p:ph type="sldImg"/>
          </p:nvPr>
        </p:nvSpPr>
        <p:spPr>
          <a:xfrm>
            <a:off x="1143000" y="685800"/>
            <a:ext cx="4573588" cy="3430588"/>
          </a:xfrm>
          <a:ln/>
        </p:spPr>
      </p:sp>
      <p:sp>
        <p:nvSpPr>
          <p:cNvPr id="35844"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07BD0D7E-C1C9-4382-BB69-FACC175D7781}" type="slidenum">
              <a:rPr lang="de-DE" altLang="ru-RU" sz="1200" smtClean="0"/>
              <a:pPr eaLnBrk="1" hangingPunct="1"/>
              <a:t>6</a:t>
            </a:fld>
            <a:endParaRPr lang="de-DE" altLang="ru-RU" sz="1200" smtClean="0"/>
          </a:p>
        </p:txBody>
      </p:sp>
      <p:sp>
        <p:nvSpPr>
          <p:cNvPr id="36867" name="Rectangle 2"/>
          <p:cNvSpPr>
            <a:spLocks noGrp="1" noRot="1" noChangeAspect="1" noChangeArrowheads="1" noTextEdit="1"/>
          </p:cNvSpPr>
          <p:nvPr>
            <p:ph type="sldImg"/>
          </p:nvPr>
        </p:nvSpPr>
        <p:spPr>
          <a:xfrm>
            <a:off x="1143000" y="685800"/>
            <a:ext cx="4573588" cy="3430588"/>
          </a:xfrm>
          <a:ln/>
        </p:spPr>
      </p:sp>
      <p:sp>
        <p:nvSpPr>
          <p:cNvPr id="36868"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09164A2F-708B-4A2E-9A12-A4F7E81F4BE1}" type="slidenum">
              <a:rPr lang="de-DE" altLang="ru-RU" sz="1200" smtClean="0"/>
              <a:pPr eaLnBrk="1" hangingPunct="1"/>
              <a:t>7</a:t>
            </a:fld>
            <a:endParaRPr lang="de-DE" altLang="ru-RU" sz="1200" smtClean="0"/>
          </a:p>
        </p:txBody>
      </p:sp>
      <p:sp>
        <p:nvSpPr>
          <p:cNvPr id="37891" name="Rectangle 2"/>
          <p:cNvSpPr>
            <a:spLocks noGrp="1" noRot="1" noChangeAspect="1" noChangeArrowheads="1" noTextEdit="1"/>
          </p:cNvSpPr>
          <p:nvPr>
            <p:ph type="sldImg"/>
          </p:nvPr>
        </p:nvSpPr>
        <p:spPr>
          <a:xfrm>
            <a:off x="1143000" y="685800"/>
            <a:ext cx="4573588" cy="3430588"/>
          </a:xfrm>
          <a:ln/>
        </p:spPr>
      </p:sp>
      <p:sp>
        <p:nvSpPr>
          <p:cNvPr id="37892"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B6D95B79-E4F0-4D92-A083-AFD2146EE7B1}" type="slidenum">
              <a:rPr lang="de-DE" altLang="ru-RU" sz="1200" smtClean="0"/>
              <a:pPr eaLnBrk="1" hangingPunct="1"/>
              <a:t>8</a:t>
            </a:fld>
            <a:endParaRPr lang="de-DE" altLang="ru-RU" sz="1200" smtClean="0"/>
          </a:p>
        </p:txBody>
      </p:sp>
      <p:sp>
        <p:nvSpPr>
          <p:cNvPr id="38915" name="Rectangle 2"/>
          <p:cNvSpPr>
            <a:spLocks noGrp="1" noRot="1" noChangeAspect="1" noChangeArrowheads="1" noTextEdit="1"/>
          </p:cNvSpPr>
          <p:nvPr>
            <p:ph type="sldImg"/>
          </p:nvPr>
        </p:nvSpPr>
        <p:spPr>
          <a:xfrm>
            <a:off x="1143000" y="685800"/>
            <a:ext cx="4573588" cy="3430588"/>
          </a:xfrm>
          <a:ln/>
        </p:spPr>
      </p:sp>
      <p:sp>
        <p:nvSpPr>
          <p:cNvPr id="38916"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90AB2214-6B61-42D4-84A3-8795573E6424}" type="slidenum">
              <a:rPr lang="de-DE" altLang="ru-RU" sz="1200" smtClean="0"/>
              <a:pPr eaLnBrk="1" hangingPunct="1"/>
              <a:t>9</a:t>
            </a:fld>
            <a:endParaRPr lang="de-DE" altLang="ru-RU" sz="1200" smtClean="0"/>
          </a:p>
        </p:txBody>
      </p:sp>
      <p:sp>
        <p:nvSpPr>
          <p:cNvPr id="39939" name="Rectangle 2"/>
          <p:cNvSpPr>
            <a:spLocks noGrp="1" noRot="1" noChangeAspect="1" noChangeArrowheads="1" noTextEdit="1"/>
          </p:cNvSpPr>
          <p:nvPr>
            <p:ph type="sldImg"/>
          </p:nvPr>
        </p:nvSpPr>
        <p:spPr>
          <a:xfrm>
            <a:off x="1143000" y="685800"/>
            <a:ext cx="4573588" cy="3430588"/>
          </a:xfrm>
          <a:ln/>
        </p:spPr>
      </p:sp>
      <p:sp>
        <p:nvSpPr>
          <p:cNvPr id="39940" name="Rectangle 3"/>
          <p:cNvSpPr>
            <a:spLocks noGrp="1" noChangeArrowheads="1"/>
          </p:cNvSpPr>
          <p:nvPr>
            <p:ph type="body" idx="1"/>
          </p:nvPr>
        </p:nvSpPr>
        <p:spPr>
          <a:xfrm>
            <a:off x="914400" y="4343400"/>
            <a:ext cx="5029200" cy="4114800"/>
          </a:xfrm>
          <a:noFill/>
        </p:spPr>
        <p:txBody>
          <a:bodyPr/>
          <a:lstStyle/>
          <a:p>
            <a:pPr eaLnBrk="1" hangingPunct="1"/>
            <a:endParaRPr lang="en-GB" altLang="ru-RU" noProof="1"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903288" y="4535488"/>
            <a:ext cx="7485062" cy="1081087"/>
          </a:xfrm>
        </p:spPr>
        <p:txBody>
          <a:bodyPr anchor="b"/>
          <a:lstStyle>
            <a:lvl1pPr>
              <a:lnSpc>
                <a:spcPct val="110000"/>
              </a:lnSpc>
              <a:defRPr sz="2600"/>
            </a:lvl1pPr>
          </a:lstStyle>
          <a:p>
            <a:pPr lvl="0"/>
            <a:r>
              <a:rPr lang="de-DE" altLang="ru-RU" noProof="0" smtClean="0"/>
              <a:t>Titelmasterformat durch Klicken bearbeiten</a:t>
            </a:r>
          </a:p>
        </p:txBody>
      </p:sp>
      <p:sp>
        <p:nvSpPr>
          <p:cNvPr id="111630" name="Rectangle 12"/>
          <p:cNvSpPr>
            <a:spLocks noGrp="1" noChangeArrowheads="1"/>
          </p:cNvSpPr>
          <p:nvPr>
            <p:ph type="subTitle" idx="1"/>
          </p:nvPr>
        </p:nvSpPr>
        <p:spPr bwMode="gray">
          <a:xfrm>
            <a:off x="903288" y="5605463"/>
            <a:ext cx="7510462" cy="800100"/>
          </a:xfrm>
        </p:spPr>
        <p:txBody>
          <a:bodyPr tIns="45720" bIns="45720"/>
          <a:lstStyle>
            <a:lvl1pPr marL="0" indent="0">
              <a:buFont typeface="Wingdings" pitchFamily="2" charset="2"/>
              <a:buNone/>
              <a:defRPr/>
            </a:lvl1pPr>
          </a:lstStyle>
          <a:p>
            <a:pPr lvl="0"/>
            <a:r>
              <a:rPr lang="de-DE" altLang="ru-RU" noProof="0" smtClean="0"/>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ru-RU" altLang="ru-RU"/>
          </a:p>
        </p:txBody>
      </p:sp>
    </p:spTree>
    <p:extLst>
      <p:ext uri="{BB962C8B-B14F-4D97-AF65-F5344CB8AC3E}">
        <p14:creationId xmlns:p14="http://schemas.microsoft.com/office/powerpoint/2010/main" val="213753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136881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89725" y="1001713"/>
            <a:ext cx="2130425" cy="49355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95275" y="1001713"/>
            <a:ext cx="6242050" cy="49355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208201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95275" y="1001713"/>
            <a:ext cx="8524875" cy="49355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5"/>
          <p:cNvSpPr>
            <a:spLocks noGrp="1" noChangeArrowheads="1"/>
          </p:cNvSpPr>
          <p:nvPr>
            <p:ph type="ftr" sz="quarter" idx="10"/>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225470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ftr" sz="quarter" idx="10"/>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65217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ftr" sz="quarter" idx="10"/>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30645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95275" y="1624013"/>
            <a:ext cx="4186238" cy="431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33913" y="1624013"/>
            <a:ext cx="4186237" cy="4313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ftr" sz="quarter" idx="10"/>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379461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ftr" sz="quarter" idx="10"/>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75869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ftr" sz="quarter" idx="10"/>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24237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170698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32618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endParaRPr lang="ru-RU" altLang="ru-RU"/>
          </a:p>
        </p:txBody>
      </p:sp>
    </p:spTree>
    <p:extLst>
      <p:ext uri="{BB962C8B-B14F-4D97-AF65-F5344CB8AC3E}">
        <p14:creationId xmlns:p14="http://schemas.microsoft.com/office/powerpoint/2010/main" val="263086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624013"/>
            <a:ext cx="8524875"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ru-RU" smtClean="0"/>
              <a:t>Textmasterformate durch Klicken bearbeiten</a:t>
            </a:r>
          </a:p>
          <a:p>
            <a:pPr lvl="1"/>
            <a:r>
              <a:rPr lang="de-DE" altLang="ru-RU" smtClean="0"/>
              <a:t>Zweite Ebene</a:t>
            </a:r>
          </a:p>
          <a:p>
            <a:pPr lvl="2"/>
            <a:r>
              <a:rPr lang="de-DE" altLang="ru-RU" smtClean="0"/>
              <a:t>Dritte Ebene</a:t>
            </a:r>
          </a:p>
          <a:p>
            <a:pPr lvl="3"/>
            <a:r>
              <a:rPr lang="de-DE" altLang="ru-RU" smtClean="0"/>
              <a:t>Vierte Ebene</a:t>
            </a:r>
          </a:p>
          <a:p>
            <a:pPr lvl="4"/>
            <a:r>
              <a:rPr lang="de-DE" altLang="ru-RU" smtClean="0"/>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00" noProof="1">
                <a:solidFill>
                  <a:schemeClr val="bg1"/>
                </a:solidFill>
                <a:cs typeface="+mn-cs"/>
              </a:defRPr>
            </a:lvl1pPr>
          </a:lstStyle>
          <a:p>
            <a:pPr>
              <a:defRPr/>
            </a:pPr>
            <a:endParaRPr lang="ru-RU" altLang="ru-RU"/>
          </a:p>
        </p:txBody>
      </p:sp>
      <p:sp>
        <p:nvSpPr>
          <p:cNvPr id="1028" name="Rectangle 7"/>
          <p:cNvSpPr>
            <a:spLocks noGrp="1" noChangeArrowheads="1"/>
          </p:cNvSpPr>
          <p:nvPr>
            <p:ph type="title"/>
          </p:nvPr>
        </p:nvSpPr>
        <p:spPr bwMode="gray">
          <a:xfrm>
            <a:off x="300038" y="100171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ru-RU" smtClean="0"/>
              <a:t>Klicken Sie, um das Titelformat zu bearbeiten</a:t>
            </a:r>
          </a:p>
        </p:txBody>
      </p:sp>
      <p:sp>
        <p:nvSpPr>
          <p:cNvPr id="110597"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defRPr/>
            </a:pPr>
            <a:r>
              <a:rPr lang="de-DE" altLang="ru-RU" sz="1000"/>
              <a:t>Page </a:t>
            </a:r>
            <a:r>
              <a:rPr lang="de-DE" altLang="ru-RU" sz="1000">
                <a:sym typeface="Wingdings" pitchFamily="2" charset="2"/>
              </a:rPr>
              <a:t></a:t>
            </a:r>
            <a:r>
              <a:rPr lang="de-DE" altLang="ru-RU" sz="1000"/>
              <a:t> </a:t>
            </a:r>
            <a:fld id="{EFDC8619-5EA1-487E-9E49-80D0F4469B4C}" type="slidenum">
              <a:rPr lang="de-DE" altLang="ru-RU" sz="1000"/>
              <a:pPr>
                <a:defRPr/>
              </a:pPr>
              <a:t>‹#›</a:t>
            </a:fld>
            <a:endParaRPr lang="de-DE" altLang="ru-RU" sz="1000"/>
          </a:p>
        </p:txBody>
      </p:sp>
    </p:spTree>
  </p:cSld>
  <p:clrMap bg1="lt1" tx1="dk1" bg2="lt2" tx2="dk2" accent1="accent1" accent2="accent2" accent3="accent3" accent4="accent4" accent5="accent5" accent6="accent6" hlink="hlink" folHlink="folHlink"/>
  <p:sldLayoutIdLst>
    <p:sldLayoutId id="2147483703"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rtl="0" eaLnBrk="0" fontAlgn="base" hangingPunct="0">
        <a:lnSpc>
          <a:spcPct val="90000"/>
        </a:lnSpc>
        <a:spcBef>
          <a:spcPct val="0"/>
        </a:spcBef>
        <a:spcAft>
          <a:spcPct val="0"/>
        </a:spcAft>
        <a:defRPr sz="22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Arial" charset="0"/>
          <a:cs typeface="Arial" charset="0"/>
        </a:defRPr>
      </a:lvl2pPr>
      <a:lvl3pPr algn="l" rtl="0" eaLnBrk="0" fontAlgn="base" hangingPunct="0">
        <a:lnSpc>
          <a:spcPct val="90000"/>
        </a:lnSpc>
        <a:spcBef>
          <a:spcPct val="0"/>
        </a:spcBef>
        <a:spcAft>
          <a:spcPct val="0"/>
        </a:spcAft>
        <a:defRPr sz="2200" b="1">
          <a:solidFill>
            <a:schemeClr val="tx1"/>
          </a:solidFill>
          <a:latin typeface="Arial" charset="0"/>
          <a:cs typeface="Arial" charset="0"/>
        </a:defRPr>
      </a:lvl3pPr>
      <a:lvl4pPr algn="l" rtl="0" eaLnBrk="0" fontAlgn="base" hangingPunct="0">
        <a:lnSpc>
          <a:spcPct val="90000"/>
        </a:lnSpc>
        <a:spcBef>
          <a:spcPct val="0"/>
        </a:spcBef>
        <a:spcAft>
          <a:spcPct val="0"/>
        </a:spcAft>
        <a:defRPr sz="2200" b="1">
          <a:solidFill>
            <a:schemeClr val="tx1"/>
          </a:solidFill>
          <a:latin typeface="Arial" charset="0"/>
          <a:cs typeface="Arial" charset="0"/>
        </a:defRPr>
      </a:lvl4pPr>
      <a:lvl5pPr algn="l" rtl="0" eaLnBrk="0" fontAlgn="base" hangingPunct="0">
        <a:lnSpc>
          <a:spcPct val="90000"/>
        </a:lnSpc>
        <a:spcBef>
          <a:spcPct val="0"/>
        </a:spcBef>
        <a:spcAft>
          <a:spcPct val="0"/>
        </a:spcAft>
        <a:defRPr sz="2200" b="1">
          <a:solidFill>
            <a:schemeClr val="tx1"/>
          </a:solidFill>
          <a:latin typeface="Arial" charset="0"/>
          <a:cs typeface="Arial" charset="0"/>
        </a:defRPr>
      </a:lvl5pPr>
      <a:lvl6pPr marL="457200" algn="l" rtl="0" fontAlgn="base">
        <a:lnSpc>
          <a:spcPct val="90000"/>
        </a:lnSpc>
        <a:spcBef>
          <a:spcPct val="0"/>
        </a:spcBef>
        <a:spcAft>
          <a:spcPct val="0"/>
        </a:spcAft>
        <a:defRPr sz="2200" b="1">
          <a:solidFill>
            <a:schemeClr val="tx1"/>
          </a:solidFill>
          <a:latin typeface="Arial" charset="0"/>
          <a:cs typeface="Arial" charset="0"/>
        </a:defRPr>
      </a:lvl6pPr>
      <a:lvl7pPr marL="914400" algn="l" rtl="0" fontAlgn="base">
        <a:lnSpc>
          <a:spcPct val="90000"/>
        </a:lnSpc>
        <a:spcBef>
          <a:spcPct val="0"/>
        </a:spcBef>
        <a:spcAft>
          <a:spcPct val="0"/>
        </a:spcAft>
        <a:defRPr sz="2200" b="1">
          <a:solidFill>
            <a:schemeClr val="tx1"/>
          </a:solidFill>
          <a:latin typeface="Arial" charset="0"/>
          <a:cs typeface="Arial" charset="0"/>
        </a:defRPr>
      </a:lvl7pPr>
      <a:lvl8pPr marL="1371600" algn="l" rtl="0" fontAlgn="base">
        <a:lnSpc>
          <a:spcPct val="90000"/>
        </a:lnSpc>
        <a:spcBef>
          <a:spcPct val="0"/>
        </a:spcBef>
        <a:spcAft>
          <a:spcPct val="0"/>
        </a:spcAft>
        <a:defRPr sz="2200" b="1">
          <a:solidFill>
            <a:schemeClr val="tx1"/>
          </a:solidFill>
          <a:latin typeface="Arial" charset="0"/>
          <a:cs typeface="Arial" charset="0"/>
        </a:defRPr>
      </a:lvl8pPr>
      <a:lvl9pPr marL="1828800" algn="l" rtl="0" fontAlgn="base">
        <a:lnSpc>
          <a:spcPct val="90000"/>
        </a:lnSpc>
        <a:spcBef>
          <a:spcPct val="0"/>
        </a:spcBef>
        <a:spcAft>
          <a:spcPct val="0"/>
        </a:spcAft>
        <a:defRPr sz="2200" b="1">
          <a:solidFill>
            <a:schemeClr val="tx1"/>
          </a:solidFill>
          <a:latin typeface="Arial" charset="0"/>
          <a:cs typeface="Arial" charset="0"/>
        </a:defRPr>
      </a:lvl9pPr>
    </p:titleStyle>
    <p:bodyStyle>
      <a:lvl1pPr marL="180975" indent="-180975" algn="l" rtl="0" eaLnBrk="0" fontAlgn="base" hangingPunct="0">
        <a:spcBef>
          <a:spcPct val="0"/>
        </a:spcBef>
        <a:spcAft>
          <a:spcPct val="40000"/>
        </a:spcAft>
        <a:buFont typeface="Wingdings" pitchFamily="2" charset="2"/>
        <a:buChar char="§"/>
        <a:defRPr sz="2000">
          <a:solidFill>
            <a:schemeClr val="tx1"/>
          </a:solidFill>
          <a:latin typeface="+mn-lt"/>
          <a:ea typeface="+mn-ea"/>
          <a:cs typeface="+mn-cs"/>
        </a:defRPr>
      </a:lvl1pPr>
      <a:lvl2pPr marL="444500" indent="-261938" algn="l" rtl="0" eaLnBrk="0" fontAlgn="base" hangingPunct="0">
        <a:spcBef>
          <a:spcPct val="0"/>
        </a:spcBef>
        <a:spcAft>
          <a:spcPct val="40000"/>
        </a:spcAft>
        <a:buChar char="–"/>
        <a:defRPr>
          <a:solidFill>
            <a:schemeClr val="tx1"/>
          </a:solidFill>
          <a:latin typeface="+mn-lt"/>
          <a:cs typeface="+mn-cs"/>
        </a:defRPr>
      </a:lvl2pPr>
      <a:lvl3pPr marL="720725" indent="-274638" algn="l" rtl="0" eaLnBrk="0" fontAlgn="base" hangingPunct="0">
        <a:spcBef>
          <a:spcPct val="0"/>
        </a:spcBef>
        <a:spcAft>
          <a:spcPct val="40000"/>
        </a:spcAft>
        <a:buChar char="•"/>
        <a:defRPr>
          <a:solidFill>
            <a:schemeClr val="tx1"/>
          </a:solidFill>
          <a:latin typeface="+mn-lt"/>
          <a:cs typeface="+mn-cs"/>
        </a:defRPr>
      </a:lvl3pPr>
      <a:lvl4pPr marL="987425" indent="-265113" algn="l" rtl="0" eaLnBrk="0" fontAlgn="base" hangingPunct="0">
        <a:spcBef>
          <a:spcPct val="0"/>
        </a:spcBef>
        <a:spcAft>
          <a:spcPct val="40000"/>
        </a:spcAft>
        <a:buChar char="–"/>
        <a:defRPr>
          <a:solidFill>
            <a:schemeClr val="tx1"/>
          </a:solidFill>
          <a:latin typeface="+mn-lt"/>
          <a:cs typeface="+mn-cs"/>
        </a:defRPr>
      </a:lvl4pPr>
      <a:lvl5pPr marL="1254125" indent="-265113" algn="l" rtl="0" eaLnBrk="0" fontAlgn="base" hangingPunct="0">
        <a:spcBef>
          <a:spcPct val="0"/>
        </a:spcBef>
        <a:spcAft>
          <a:spcPct val="40000"/>
        </a:spcAft>
        <a:buChar char="»"/>
        <a:defRPr>
          <a:solidFill>
            <a:schemeClr val="tx1"/>
          </a:solidFill>
          <a:latin typeface="+mn-lt"/>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kondrin.com/en/lex/wipo_copyright_treaty.pdf" TargetMode="External"/><Relationship Id="rId7" Type="http://schemas.openxmlformats.org/officeDocument/2006/relationships/hyperlink" Target="http://www.kondrin.com/en/lex/acta.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kondrin.com/en/docs/wipo_working_paper_on_solutions_for_webcasting.pdf" TargetMode="External"/><Relationship Id="rId5" Type="http://schemas.openxmlformats.org/officeDocument/2006/relationships/hyperlink" Target="http://www.kondrin.com/en/lex/beijing_treaty_on_audiovisual_performances.pdf" TargetMode="External"/><Relationship Id="rId4" Type="http://schemas.openxmlformats.org/officeDocument/2006/relationships/hyperlink" Target="http://www.kondrin.com/en/lex/wipo_performances_and_phonograms_treaty.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kondrin.com/en/files/making_available_right_part_III.pp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kondrin.com/" TargetMode="External"/><Relationship Id="rId5" Type="http://schemas.openxmlformats.org/officeDocument/2006/relationships/hyperlink" Target="http://www.kondrin.com/en/files/making_available_right_part_I.ppt" TargetMode="External"/><Relationship Id="rId4" Type="http://schemas.openxmlformats.org/officeDocument/2006/relationships/hyperlink" Target="http://www.kondrin.com/en/files/making_available_right_part_IV.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ctrTitle"/>
          </p:nvPr>
        </p:nvSpPr>
        <p:spPr>
          <a:xfrm>
            <a:off x="611188" y="2347913"/>
            <a:ext cx="8251825" cy="854075"/>
          </a:xfrm>
        </p:spPr>
        <p:txBody>
          <a:bodyPr/>
          <a:lstStyle/>
          <a:p>
            <a:pPr algn="ctr" eaLnBrk="1" hangingPunct="1"/>
            <a:r>
              <a:rPr lang="en-US" altLang="ru-RU" sz="2000" smtClean="0"/>
              <a:t>MAKING AVAILABLE RIGHT ACCORDING TO RUSSIAN CIVIL LAW</a:t>
            </a:r>
            <a:endParaRPr lang="en-US" altLang="ru-RU" sz="2000" noProof="1" smtClean="0"/>
          </a:p>
        </p:txBody>
      </p:sp>
      <p:sp>
        <p:nvSpPr>
          <p:cNvPr id="3075" name="Rectangle 13"/>
          <p:cNvSpPr>
            <a:spLocks noChangeArrowheads="1"/>
          </p:cNvSpPr>
          <p:nvPr/>
        </p:nvSpPr>
        <p:spPr bwMode="gray">
          <a:xfrm>
            <a:off x="168275" y="203200"/>
            <a:ext cx="8737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spcAft>
                <a:spcPct val="40000"/>
              </a:spcAft>
              <a:buFont typeface="Wingdings" pitchFamily="2" charset="2"/>
              <a:buNone/>
            </a:pPr>
            <a:r>
              <a:rPr lang="en-US" altLang="ru-RU" sz="1000" b="1"/>
              <a:t>State educational institution of higher professional education “Russian academy of justice”</a:t>
            </a:r>
            <a:endParaRPr lang="de-DE" altLang="ru-RU" sz="1000" b="1"/>
          </a:p>
        </p:txBody>
      </p:sp>
      <p:sp>
        <p:nvSpPr>
          <p:cNvPr id="3076" name="Rectangle 15"/>
          <p:cNvSpPr>
            <a:spLocks noChangeArrowheads="1"/>
          </p:cNvSpPr>
          <p:nvPr/>
        </p:nvSpPr>
        <p:spPr bwMode="auto">
          <a:xfrm>
            <a:off x="3457575" y="862013"/>
            <a:ext cx="1704975"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r>
              <a:rPr lang="en-US" altLang="ru-RU" sz="1400" b="1"/>
              <a:t>Ilya Kondrin</a:t>
            </a:r>
            <a:endParaRPr lang="en-GB" altLang="ru-RU" sz="1400" b="1"/>
          </a:p>
        </p:txBody>
      </p:sp>
      <p:sp>
        <p:nvSpPr>
          <p:cNvPr id="3077" name="Rectangle 17"/>
          <p:cNvSpPr>
            <a:spLocks noGrp="1" noChangeArrowheads="1"/>
          </p:cNvSpPr>
          <p:nvPr>
            <p:ph type="subTitle" idx="1"/>
          </p:nvPr>
        </p:nvSpPr>
        <p:spPr>
          <a:xfrm>
            <a:off x="750888" y="5938838"/>
            <a:ext cx="7510462" cy="331787"/>
          </a:xfrm>
        </p:spPr>
        <p:txBody>
          <a:bodyPr/>
          <a:lstStyle/>
          <a:p>
            <a:pPr algn="ctr" eaLnBrk="1" hangingPunct="1">
              <a:lnSpc>
                <a:spcPct val="80000"/>
              </a:lnSpc>
            </a:pPr>
            <a:r>
              <a:rPr lang="en-US" altLang="ru-RU" sz="1000" b="1" smtClean="0"/>
              <a:t>Specialization: 12.00.03 – civil law; business law; family law; international private law</a:t>
            </a:r>
            <a:endParaRPr lang="en-US" altLang="ru-RU" sz="1000" noProof="1" smtClean="0"/>
          </a:p>
        </p:txBody>
      </p:sp>
      <p:sp>
        <p:nvSpPr>
          <p:cNvPr id="3078" name="Rectangle 18"/>
          <p:cNvSpPr>
            <a:spLocks noChangeArrowheads="1"/>
          </p:cNvSpPr>
          <p:nvPr/>
        </p:nvSpPr>
        <p:spPr bwMode="gray">
          <a:xfrm>
            <a:off x="3181350" y="4214813"/>
            <a:ext cx="2312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p>
            <a:pPr algn="ctr">
              <a:lnSpc>
                <a:spcPct val="110000"/>
              </a:lnSpc>
            </a:pPr>
            <a:r>
              <a:rPr lang="pt-BR" altLang="ru-RU" sz="1600" b="1"/>
              <a:t>D I S S E R T A T I O N</a:t>
            </a:r>
            <a:endParaRPr lang="de-DE" altLang="ru-RU" sz="1600" b="1"/>
          </a:p>
        </p:txBody>
      </p:sp>
      <p:sp>
        <p:nvSpPr>
          <p:cNvPr id="3079" name="Rectangle 19"/>
          <p:cNvSpPr>
            <a:spLocks noChangeArrowheads="1"/>
          </p:cNvSpPr>
          <p:nvPr/>
        </p:nvSpPr>
        <p:spPr bwMode="gray">
          <a:xfrm>
            <a:off x="3549650" y="4862513"/>
            <a:ext cx="15509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p>
            <a:pPr algn="ctr">
              <a:lnSpc>
                <a:spcPct val="110000"/>
              </a:lnSpc>
            </a:pPr>
            <a:r>
              <a:rPr lang="en-US" altLang="ru-RU" sz="1200" b="1"/>
              <a:t>SECOND PART</a:t>
            </a:r>
            <a:endParaRPr lang="de-DE" altLang="ru-RU" sz="1200" b="1"/>
          </a:p>
        </p:txBody>
      </p:sp>
      <p:sp>
        <p:nvSpPr>
          <p:cNvPr id="3080" name="Text Box 20"/>
          <p:cNvSpPr txBox="1">
            <a:spLocks noChangeArrowheads="1"/>
          </p:cNvSpPr>
          <p:nvPr/>
        </p:nvSpPr>
        <p:spPr bwMode="auto">
          <a:xfrm>
            <a:off x="174625" y="5376863"/>
            <a:ext cx="88169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20000"/>
              </a:spcBef>
            </a:pPr>
            <a:r>
              <a:rPr lang="en-US" altLang="ru-RU" sz="1000" b="1"/>
              <a:t>Evolutionary development of copyright and neighbouring rights in the system of Russian civil law in conformity with digital technologies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63513" y="177800"/>
            <a:ext cx="8758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ru-RU" sz="1600" b="1">
                <a:solidFill>
                  <a:srgbClr val="1C1C1C"/>
                </a:solidFill>
              </a:rPr>
              <a:t>Definition of “level of interactivity” in CA and WPPT (performers)</a:t>
            </a:r>
            <a:endParaRPr lang="en-US" altLang="ru-RU" sz="1600" b="1">
              <a:solidFill>
                <a:srgbClr val="1C1C1C"/>
              </a:solidFill>
            </a:endParaRPr>
          </a:p>
        </p:txBody>
      </p:sp>
      <p:sp>
        <p:nvSpPr>
          <p:cNvPr id="12291" name="Rectangle 16"/>
          <p:cNvSpPr>
            <a:spLocks noChangeArrowheads="1"/>
          </p:cNvSpPr>
          <p:nvPr/>
        </p:nvSpPr>
        <p:spPr bwMode="auto">
          <a:xfrm>
            <a:off x="244475" y="1128713"/>
            <a:ext cx="8529638"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F9F9F"/>
                </a:solidFill>
                <a:miter lim="800000"/>
                <a:headEnd/>
                <a:tailEnd/>
              </a14:hiddenLine>
            </a:ext>
          </a:extLst>
        </p:spPr>
        <p:txBody>
          <a:bodyPr lIns="144000" tIns="144000" rIns="144000" bIns="144000"/>
          <a:lstStyle/>
          <a:p>
            <a:pPr marL="165100" indent="-165100">
              <a:lnSpc>
                <a:spcPct val="90000"/>
              </a:lnSpc>
              <a:spcAft>
                <a:spcPct val="40000"/>
              </a:spcAft>
              <a:buFont typeface="Wingdings" pitchFamily="2" charset="2"/>
              <a:buChar char="q"/>
            </a:pPr>
            <a:r>
              <a:rPr lang="en-GB" altLang="ru-RU" sz="1600" b="1"/>
              <a:t>There is no such definition as “interactivity” in article 37 CA and article 10 WPPT</a:t>
            </a:r>
            <a:endParaRPr lang="en-US" altLang="ru-RU" sz="1600" b="1"/>
          </a:p>
          <a:p>
            <a:pPr marL="165100" indent="-165100">
              <a:spcAft>
                <a:spcPct val="40000"/>
              </a:spcAft>
              <a:buFont typeface="Wingdings" pitchFamily="2" charset="2"/>
              <a:buChar char="q"/>
            </a:pPr>
            <a:r>
              <a:rPr lang="en-GB" altLang="ru-RU" sz="1600" b="1"/>
              <a:t>This goal is achieved by means of the wording: “from a place and at a time individually chosen by them”</a:t>
            </a:r>
            <a:endParaRPr lang="en-GB" altLang="ru-RU" sz="1600" b="1" noProof="1"/>
          </a:p>
          <a:p>
            <a:pPr marL="165100" indent="-165100">
              <a:spcAft>
                <a:spcPct val="40000"/>
              </a:spcAft>
              <a:buFont typeface="Wingdings" pitchFamily="2" charset="2"/>
              <a:buChar char="q"/>
            </a:pPr>
            <a:r>
              <a:rPr lang="en-GB" altLang="ru-RU" sz="1600" b="1"/>
              <a:t>Article 10 of WPPT defines the level of interactivity to wide extent. It is achieved by using of wording </a:t>
            </a:r>
            <a:r>
              <a:rPr lang="en-GB" altLang="ru-RU" sz="1600" b="1" u="sng">
                <a:solidFill>
                  <a:srgbClr val="FF0000"/>
                </a:solidFill>
              </a:rPr>
              <a:t>“by wire or wireless means”</a:t>
            </a:r>
            <a:r>
              <a:rPr lang="en-GB" altLang="ru-RU" sz="1600" b="1"/>
              <a:t>.</a:t>
            </a:r>
            <a:endParaRPr lang="ru-RU" altLang="ru-RU" sz="1600" b="1"/>
          </a:p>
          <a:p>
            <a:pPr marL="165100" indent="-165100">
              <a:spcAft>
                <a:spcPct val="40000"/>
              </a:spcAft>
              <a:buFont typeface="Wingdings" pitchFamily="2" charset="2"/>
              <a:buChar char="q"/>
            </a:pPr>
            <a:r>
              <a:rPr lang="en-GB" altLang="ru-RU" sz="1600" b="1"/>
              <a:t>It allows to Article 10 of WPPT to cover not only the services that are inherently interactive, for example, digital on-demand services, but also any near interactive services, which are not inherently interactive. The last type of services for the neighbouring rights owners and members of the public are considered as maximum “close” to interactive, near interactive.</a:t>
            </a:r>
            <a:endParaRPr lang="ru-RU" altLang="ru-RU" sz="1600" b="1"/>
          </a:p>
          <a:p>
            <a:pPr marL="165100" indent="-165100">
              <a:spcAft>
                <a:spcPct val="40000"/>
              </a:spcAft>
              <a:buFont typeface="Wingdings" pitchFamily="2" charset="2"/>
              <a:buChar char="q"/>
            </a:pPr>
            <a:r>
              <a:rPr lang="en-GB" altLang="ru-RU" sz="1600" b="1"/>
              <a:t>In order to define the level of interactivity in article 37 CA, the legislator did not use the article 10 WPPT, he just used new phrase – </a:t>
            </a:r>
            <a:r>
              <a:rPr lang="en-GB" altLang="ru-RU" sz="1600" b="1" u="sng">
                <a:solidFill>
                  <a:srgbClr val="FF0000"/>
                </a:solidFill>
              </a:rPr>
              <a:t>“in interactive regime”</a:t>
            </a:r>
            <a:endParaRPr lang="ru-RU" altLang="ru-RU" sz="1600" b="1" u="sng">
              <a:solidFill>
                <a:srgbClr val="FF0000"/>
              </a:solidFill>
            </a:endParaRPr>
          </a:p>
          <a:p>
            <a:pPr marL="165100" indent="-165100">
              <a:spcAft>
                <a:spcPct val="40000"/>
              </a:spcAft>
              <a:buFont typeface="Wingdings" pitchFamily="2" charset="2"/>
              <a:buChar char="q"/>
            </a:pPr>
            <a:r>
              <a:rPr lang="en-GB" altLang="ru-RU" sz="1600" b="1"/>
              <a:t>As result the </a:t>
            </a:r>
            <a:r>
              <a:rPr lang="en-GB" altLang="ru-RU" sz="1600" b="1" u="sng">
                <a:solidFill>
                  <a:srgbClr val="FF0000"/>
                </a:solidFill>
              </a:rPr>
              <a:t>level of interactivity</a:t>
            </a:r>
            <a:r>
              <a:rPr lang="en-GB" altLang="ru-RU" sz="1600" b="1"/>
              <a:t> has been </a:t>
            </a:r>
            <a:r>
              <a:rPr lang="en-GB" altLang="ru-RU" sz="1600" b="1" u="sng">
                <a:solidFill>
                  <a:srgbClr val="FF0000"/>
                </a:solidFill>
              </a:rPr>
              <a:t>narrowly defined</a:t>
            </a:r>
            <a:r>
              <a:rPr lang="en-GB" altLang="ru-RU" sz="1600" b="1"/>
              <a:t> by the legislator. The </a:t>
            </a:r>
            <a:r>
              <a:rPr lang="en-GB" altLang="ru-RU" sz="1600" b="1" u="sng">
                <a:solidFill>
                  <a:srgbClr val="FF0000"/>
                </a:solidFill>
              </a:rPr>
              <a:t>simultaneous or non-interactive transmissions</a:t>
            </a:r>
            <a:r>
              <a:rPr lang="en-GB" altLang="ru-RU" sz="1600" b="1"/>
              <a:t> have fallen out of the scope of article 37 CA. For example, multi-channel digital radio or television both online and in cable networks.</a:t>
            </a:r>
            <a:endParaRPr lang="ru-RU" altLang="ru-RU" sz="16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3315" name="Rectangle 3"/>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3316" name="Rectangle 4"/>
          <p:cNvSpPr>
            <a:spLocks noChangeArrowheads="1"/>
          </p:cNvSpPr>
          <p:nvPr/>
        </p:nvSpPr>
        <p:spPr bwMode="auto">
          <a:xfrm rot="5400000">
            <a:off x="4730750" y="25590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3317" name="Rectangle 5"/>
          <p:cNvSpPr>
            <a:spLocks noChangeArrowheads="1"/>
          </p:cNvSpPr>
          <p:nvPr/>
        </p:nvSpPr>
        <p:spPr bwMode="auto">
          <a:xfrm rot="5400000">
            <a:off x="4645025"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3318" name="Rectangle 6"/>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3319" name="Rectangle 11"/>
          <p:cNvSpPr>
            <a:spLocks noChangeArrowheads="1"/>
          </p:cNvSpPr>
          <p:nvPr/>
        </p:nvSpPr>
        <p:spPr bwMode="gray">
          <a:xfrm>
            <a:off x="5062538" y="1062038"/>
            <a:ext cx="3757612" cy="663575"/>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en-GB" altLang="ru-RU" sz="1600" b="1">
                <a:solidFill>
                  <a:schemeClr val="bg1"/>
                </a:solidFill>
              </a:rPr>
              <a:t>Article 14 WPPT</a:t>
            </a:r>
            <a:endParaRPr lang="en-GB" altLang="ru-RU" sz="1600" b="1" noProof="1">
              <a:solidFill>
                <a:schemeClr val="bg1"/>
              </a:solidFill>
            </a:endParaRPr>
          </a:p>
        </p:txBody>
      </p:sp>
      <p:sp>
        <p:nvSpPr>
          <p:cNvPr id="13320" name="Rectangle 13"/>
          <p:cNvSpPr>
            <a:spLocks noChangeArrowheads="1"/>
          </p:cNvSpPr>
          <p:nvPr/>
        </p:nvSpPr>
        <p:spPr bwMode="gray">
          <a:xfrm>
            <a:off x="131763" y="1031875"/>
            <a:ext cx="3960812" cy="650875"/>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pt-BR" altLang="ru-RU" sz="1600" b="1">
                <a:solidFill>
                  <a:schemeClr val="bg1"/>
                </a:solidFill>
              </a:rPr>
              <a:t>Article 38 CA, item 2, sub-item 5</a:t>
            </a:r>
            <a:endParaRPr lang="pt-BR" altLang="ru-RU" sz="1600" b="1" noProof="1">
              <a:solidFill>
                <a:schemeClr val="bg1"/>
              </a:solidFill>
            </a:endParaRPr>
          </a:p>
        </p:txBody>
      </p:sp>
      <p:sp>
        <p:nvSpPr>
          <p:cNvPr id="13321" name="Rectangle 5"/>
          <p:cNvSpPr>
            <a:spLocks noChangeArrowheads="1"/>
          </p:cNvSpPr>
          <p:nvPr/>
        </p:nvSpPr>
        <p:spPr bwMode="gray">
          <a:xfrm>
            <a:off x="5062538" y="1692275"/>
            <a:ext cx="3757612" cy="290988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r>
              <a:rPr lang="en-GB" altLang="ru-RU" sz="1400" b="1"/>
              <a:t>Producers of phonograms shall enjoy the exclusive right of authorizing the making available to the public of their phonograms, </a:t>
            </a:r>
            <a:r>
              <a:rPr lang="en-GB" altLang="ru-RU" sz="1400" b="1" u="sng">
                <a:solidFill>
                  <a:srgbClr val="FF0000"/>
                </a:solidFill>
              </a:rPr>
              <a:t>by wire or wireless means</a:t>
            </a:r>
            <a:r>
              <a:rPr lang="en-GB" altLang="ru-RU" sz="1400" b="1"/>
              <a:t>, in such a way that </a:t>
            </a:r>
            <a:r>
              <a:rPr lang="en-GB" altLang="ru-RU" sz="1400" b="1" u="sng">
                <a:solidFill>
                  <a:srgbClr val="FF0000"/>
                </a:solidFill>
              </a:rPr>
              <a:t>members of the public</a:t>
            </a:r>
            <a:r>
              <a:rPr lang="en-GB" altLang="ru-RU" sz="1400" b="1"/>
              <a:t> may access them from a place and at a time individually chosen by them.</a:t>
            </a:r>
            <a:endParaRPr lang="en-GB" altLang="ru-RU" sz="1400" b="1" noProof="1"/>
          </a:p>
        </p:txBody>
      </p:sp>
      <p:sp>
        <p:nvSpPr>
          <p:cNvPr id="13322" name="Rectangle 14"/>
          <p:cNvSpPr>
            <a:spLocks noChangeArrowheads="1"/>
          </p:cNvSpPr>
          <p:nvPr/>
        </p:nvSpPr>
        <p:spPr bwMode="gray">
          <a:xfrm>
            <a:off x="149225" y="1660525"/>
            <a:ext cx="3932238" cy="289718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r>
              <a:rPr lang="en-GB" altLang="ru-RU" sz="1800" b="1"/>
              <a:t>to communicate a phonogram to the public in such a way that </a:t>
            </a:r>
            <a:r>
              <a:rPr lang="en-GB" altLang="ru-RU" sz="1800" b="1" u="sng">
                <a:solidFill>
                  <a:srgbClr val="FF0000"/>
                </a:solidFill>
              </a:rPr>
              <a:t>any person</a:t>
            </a:r>
            <a:r>
              <a:rPr lang="en-GB" altLang="ru-RU" sz="1800" b="1"/>
              <a:t> can access it </a:t>
            </a:r>
            <a:r>
              <a:rPr lang="en-GB" altLang="ru-RU" sz="1800" b="1" u="sng">
                <a:solidFill>
                  <a:srgbClr val="FF0000"/>
                </a:solidFill>
              </a:rPr>
              <a:t>in interactive regime</a:t>
            </a:r>
            <a:r>
              <a:rPr lang="en-GB" altLang="ru-RU" sz="1800" b="1"/>
              <a:t> from any place and at any time individually chosen by such person (the making available right)</a:t>
            </a:r>
            <a:endParaRPr lang="fr-FR" altLang="ru-RU" sz="1800" b="1"/>
          </a:p>
        </p:txBody>
      </p:sp>
      <p:sp>
        <p:nvSpPr>
          <p:cNvPr id="13323" name="Rectangle 11"/>
          <p:cNvSpPr>
            <a:spLocks noChangeArrowheads="1"/>
          </p:cNvSpPr>
          <p:nvPr/>
        </p:nvSpPr>
        <p:spPr bwMode="gray">
          <a:xfrm>
            <a:off x="300038" y="187325"/>
            <a:ext cx="85201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lnSpc>
                <a:spcPct val="90000"/>
              </a:lnSpc>
            </a:pPr>
            <a:r>
              <a:rPr lang="en-GB" altLang="ru-RU" sz="1400" b="1"/>
              <a:t>Copyright Act of Russian Federation and WPPT (producers)</a:t>
            </a:r>
          </a:p>
        </p:txBody>
      </p:sp>
      <p:sp>
        <p:nvSpPr>
          <p:cNvPr id="13324" name="AutoShape 41"/>
          <p:cNvSpPr>
            <a:spLocks noChangeArrowheads="1"/>
          </p:cNvSpPr>
          <p:nvPr/>
        </p:nvSpPr>
        <p:spPr bwMode="auto">
          <a:xfrm flipH="1">
            <a:off x="3825875" y="14446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13325" name="AutoShape 18"/>
          <p:cNvSpPr>
            <a:spLocks noChangeArrowheads="1"/>
          </p:cNvSpPr>
          <p:nvPr/>
        </p:nvSpPr>
        <p:spPr bwMode="auto">
          <a:xfrm>
            <a:off x="4635500" y="14446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13326" name="Rectangle 14"/>
          <p:cNvSpPr>
            <a:spLocks noChangeArrowheads="1"/>
          </p:cNvSpPr>
          <p:nvPr/>
        </p:nvSpPr>
        <p:spPr bwMode="gray">
          <a:xfrm>
            <a:off x="827088" y="4627563"/>
            <a:ext cx="8026400" cy="1265237"/>
          </a:xfrm>
          <a:prstGeom prst="rect">
            <a:avLst/>
          </a:prstGeom>
          <a:solidFill>
            <a:schemeClr val="bg1"/>
          </a:solidFill>
          <a:ln w="12700">
            <a:solidFill>
              <a:srgbClr val="DDDDDD"/>
            </a:solidFill>
            <a:miter lim="800000"/>
            <a:headEnd/>
            <a:tailEnd/>
          </a:ln>
          <a:effectLst/>
          <a:extLst>
            <a:ext uri="{AF507438-7753-43E0-B8FC-AC1667EBCBE1}">
              <a14:hiddenEffects xmlns:a14="http://schemas.microsoft.com/office/drawing/2010/main">
                <a:effectLst>
                  <a:outerShdw dist="53882" dir="2700000" algn="ctr" rotWithShape="0">
                    <a:srgbClr val="808080">
                      <a:alpha val="50000"/>
                    </a:srgbClr>
                  </a:outerShdw>
                </a:effectLst>
              </a14:hiddenEffects>
            </a:ext>
          </a:extLst>
        </p:spPr>
        <p:txBody>
          <a:bodyPr lIns="108000" tIns="108000" rIns="144000" bIns="72000" anchor="ctr"/>
          <a:lstStyle/>
          <a:p>
            <a:pPr marL="190500" indent="-190500" algn="ctr"/>
            <a:r>
              <a:rPr lang="en-GB" altLang="ru-RU" sz="1400" b="1"/>
              <a:t>There is fundamental difference between the wording in article 38 CA, item 2, sub-item 5 and the wording in article 14 WPPT</a:t>
            </a:r>
          </a:p>
          <a:p>
            <a:pPr marL="190500" indent="-190500" algn="ctr"/>
            <a:r>
              <a:rPr lang="en-GB" altLang="ru-RU" sz="1400" b="1" u="sng">
                <a:solidFill>
                  <a:srgbClr val="FF0000"/>
                </a:solidFill>
              </a:rPr>
              <a:t>(The main difference: definition of “the public” and level of interactivity)</a:t>
            </a:r>
          </a:p>
        </p:txBody>
      </p:sp>
      <p:sp>
        <p:nvSpPr>
          <p:cNvPr id="13327" name="Rectangle 14"/>
          <p:cNvSpPr>
            <a:spLocks noChangeArrowheads="1"/>
          </p:cNvSpPr>
          <p:nvPr/>
        </p:nvSpPr>
        <p:spPr bwMode="gray">
          <a:xfrm rot="-5400000">
            <a:off x="23812" y="4932363"/>
            <a:ext cx="1019175" cy="419100"/>
          </a:xfrm>
          <a:prstGeom prst="rect">
            <a:avLst/>
          </a:prstGeom>
          <a:solidFill>
            <a:srgbClr val="C40505"/>
          </a:solidFill>
          <a:ln w="12700">
            <a:solidFill>
              <a:srgbClr val="9F9F9F"/>
            </a:solidFill>
            <a:miter lim="800000"/>
            <a:headEnd/>
            <a:tailEnd/>
          </a:ln>
          <a:effectLst>
            <a:outerShdw dist="53882" dir="2700000" algn="ctr" rotWithShape="0">
              <a:srgbClr val="808080">
                <a:alpha val="50000"/>
              </a:srgbClr>
            </a:outerShdw>
          </a:effectLst>
        </p:spPr>
        <p:txBody>
          <a:bodyPr lIns="0" tIns="0" rIns="0" bIns="0" anchor="ctr"/>
          <a:lstStyle/>
          <a:p>
            <a:pPr marL="190500" indent="-190500" algn="ctr">
              <a:lnSpc>
                <a:spcPct val="90000"/>
              </a:lnSpc>
              <a:spcAft>
                <a:spcPct val="20000"/>
              </a:spcAft>
              <a:buClr>
                <a:srgbClr val="292929"/>
              </a:buClr>
              <a:buFont typeface="Wingdings" pitchFamily="2" charset="2"/>
              <a:buNone/>
            </a:pPr>
            <a:r>
              <a:rPr lang="en-GB" altLang="ru-RU" sz="1100" b="1">
                <a:solidFill>
                  <a:schemeClr val="bg1"/>
                </a:solidFill>
              </a:rPr>
              <a:t>CONCLUSION</a:t>
            </a:r>
            <a:endParaRPr lang="en-GB" altLang="ru-RU" sz="1100" b="1" noProof="1">
              <a:solidFill>
                <a:schemeClr val="bg1"/>
              </a:solidFill>
            </a:endParaRPr>
          </a:p>
        </p:txBody>
      </p:sp>
      <p:sp>
        <p:nvSpPr>
          <p:cNvPr id="13328" name="Rectangle 13"/>
          <p:cNvSpPr>
            <a:spLocks noChangeArrowheads="1"/>
          </p:cNvSpPr>
          <p:nvPr/>
        </p:nvSpPr>
        <p:spPr bwMode="auto">
          <a:xfrm>
            <a:off x="1171575" y="6084888"/>
            <a:ext cx="7594600" cy="27463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ru-RU" sz="1200" b="1">
                <a:solidFill>
                  <a:schemeClr val="bg1"/>
                </a:solidFill>
              </a:rPr>
              <a:t>The making available right before the IV part of Russian Civil Code</a:t>
            </a:r>
          </a:p>
        </p:txBody>
      </p:sp>
      <p:sp>
        <p:nvSpPr>
          <p:cNvPr id="4" name="AutoShape 41"/>
          <p:cNvSpPr>
            <a:spLocks noChangeArrowheads="1"/>
          </p:cNvSpPr>
          <p:nvPr/>
        </p:nvSpPr>
        <p:spPr bwMode="auto">
          <a:xfrm flipH="1">
            <a:off x="3825875" y="1444625"/>
            <a:ext cx="661988" cy="879475"/>
          </a:xfrm>
          <a:prstGeom prst="rightArrow">
            <a:avLst>
              <a:gd name="adj1" fmla="val 50111"/>
              <a:gd name="adj2" fmla="val 63157"/>
            </a:avLst>
          </a:prstGeom>
          <a:gradFill rotWithShape="1">
            <a:gsLst>
              <a:gs pos="0">
                <a:schemeClr val="tx2">
                  <a:gamma/>
                  <a:shade val="46275"/>
                  <a:invGamma/>
                </a:schemeClr>
              </a:gs>
              <a:gs pos="100000">
                <a:schemeClr val="tx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sz="1800" noProof="1"/>
          </a:p>
        </p:txBody>
      </p:sp>
      <p:sp>
        <p:nvSpPr>
          <p:cNvPr id="13330" name="AutoShape 18"/>
          <p:cNvSpPr>
            <a:spLocks noChangeArrowheads="1"/>
          </p:cNvSpPr>
          <p:nvPr/>
        </p:nvSpPr>
        <p:spPr bwMode="auto">
          <a:xfrm>
            <a:off x="4635500" y="1444625"/>
            <a:ext cx="661988" cy="879475"/>
          </a:xfrm>
          <a:prstGeom prst="rightArrow">
            <a:avLst>
              <a:gd name="adj1" fmla="val 50111"/>
              <a:gd name="adj2" fmla="val 63157"/>
            </a:avLst>
          </a:prstGeom>
          <a:gradFill rotWithShape="1">
            <a:gsLst>
              <a:gs pos="0">
                <a:srgbClr val="C40505"/>
              </a:gs>
              <a:gs pos="100000">
                <a:srgbClr val="5B020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13331" name="Rectangle 19"/>
          <p:cNvSpPr>
            <a:spLocks noChangeArrowheads="1"/>
          </p:cNvSpPr>
          <p:nvPr/>
        </p:nvSpPr>
        <p:spPr bwMode="auto">
          <a:xfrm rot="5400000">
            <a:off x="4514850"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31788" y="1731963"/>
            <a:ext cx="3873500" cy="4510087"/>
          </a:xfrm>
          <a:prstGeom prst="rect">
            <a:avLst/>
          </a:prstGeom>
          <a:solidFill>
            <a:srgbClr val="EFFBF7">
              <a:alpha val="20000"/>
            </a:srgbClr>
          </a:solidFill>
          <a:ln w="38100" cap="rnd" algn="ctr">
            <a:solidFill>
              <a:schemeClr val="tx1"/>
            </a:solidFill>
            <a:prstDash val="sysDot"/>
            <a:miter lim="800000"/>
            <a:headEnd/>
            <a:tailE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ru-RU"/>
          </a:p>
        </p:txBody>
      </p:sp>
      <p:sp>
        <p:nvSpPr>
          <p:cNvPr id="14339" name="Line 3"/>
          <p:cNvSpPr>
            <a:spLocks noChangeShapeType="1"/>
          </p:cNvSpPr>
          <p:nvPr/>
        </p:nvSpPr>
        <p:spPr bwMode="auto">
          <a:xfrm flipH="1">
            <a:off x="4224338" y="5888038"/>
            <a:ext cx="1735137" cy="34766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40" name="Line 4"/>
          <p:cNvSpPr>
            <a:spLocks noChangeShapeType="1"/>
          </p:cNvSpPr>
          <p:nvPr/>
        </p:nvSpPr>
        <p:spPr bwMode="black">
          <a:xfrm flipH="1" flipV="1">
            <a:off x="4183063" y="1096963"/>
            <a:ext cx="2767012" cy="194151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41" name="Oval 5"/>
          <p:cNvSpPr>
            <a:spLocks noChangeArrowheads="1"/>
          </p:cNvSpPr>
          <p:nvPr/>
        </p:nvSpPr>
        <p:spPr bwMode="gray">
          <a:xfrm>
            <a:off x="4932363" y="3244850"/>
            <a:ext cx="2605087" cy="2641600"/>
          </a:xfrm>
          <a:prstGeom prst="ellipse">
            <a:avLst/>
          </a:prstGeom>
          <a:solidFill>
            <a:srgbClr val="CC99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342" name="AutoShape 6"/>
          <p:cNvSpPr>
            <a:spLocks noChangeArrowheads="1"/>
          </p:cNvSpPr>
          <p:nvPr/>
        </p:nvSpPr>
        <p:spPr bwMode="ltGray">
          <a:xfrm rot="6625733">
            <a:off x="4671219" y="2788444"/>
            <a:ext cx="2946400" cy="29765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080 w 21600"/>
              <a:gd name="T13" fmla="*/ 0 h 21600"/>
              <a:gd name="T14" fmla="*/ 520 w 21600"/>
              <a:gd name="T15" fmla="*/ 10405 h 21600"/>
            </a:gdLst>
            <a:ahLst/>
            <a:cxnLst>
              <a:cxn ang="T8">
                <a:pos x="T0" y="T1"/>
              </a:cxn>
              <a:cxn ang="T9">
                <a:pos x="T2" y="T3"/>
              </a:cxn>
              <a:cxn ang="T10">
                <a:pos x="T4" y="T5"/>
              </a:cxn>
              <a:cxn ang="T11">
                <a:pos x="T6" y="T7"/>
              </a:cxn>
            </a:cxnLst>
            <a:rect l="T12" t="T13" r="T14" b="T15"/>
            <a:pathLst>
              <a:path w="21600" h="21600">
                <a:moveTo>
                  <a:pt x="12037" y="10437"/>
                </a:moveTo>
                <a:cubicBezTo>
                  <a:pt x="12072" y="10554"/>
                  <a:pt x="12090" y="10677"/>
                  <a:pt x="12090" y="10800"/>
                </a:cubicBezTo>
                <a:cubicBezTo>
                  <a:pt x="12090" y="11512"/>
                  <a:pt x="11512" y="12090"/>
                  <a:pt x="10800" y="12090"/>
                </a:cubicBezTo>
                <a:cubicBezTo>
                  <a:pt x="10087" y="12090"/>
                  <a:pt x="9510" y="11512"/>
                  <a:pt x="9510" y="10800"/>
                </a:cubicBezTo>
                <a:cubicBezTo>
                  <a:pt x="9509" y="10677"/>
                  <a:pt x="9527" y="10554"/>
                  <a:pt x="9562" y="10437"/>
                </a:cubicBezTo>
                <a:lnTo>
                  <a:pt x="436" y="7761"/>
                </a:lnTo>
                <a:cubicBezTo>
                  <a:pt x="146" y="8748"/>
                  <a:pt x="-1" y="9771"/>
                  <a:pt x="0" y="10800"/>
                </a:cubicBezTo>
                <a:cubicBezTo>
                  <a:pt x="0" y="16764"/>
                  <a:pt x="4835" y="21600"/>
                  <a:pt x="10800" y="21600"/>
                </a:cubicBezTo>
                <a:cubicBezTo>
                  <a:pt x="16764" y="21600"/>
                  <a:pt x="21600" y="16764"/>
                  <a:pt x="21600" y="10800"/>
                </a:cubicBezTo>
                <a:cubicBezTo>
                  <a:pt x="21600" y="9771"/>
                  <a:pt x="21453" y="8748"/>
                  <a:pt x="21163" y="7761"/>
                </a:cubicBezTo>
                <a:lnTo>
                  <a:pt x="12037" y="10437"/>
                </a:lnTo>
                <a:close/>
              </a:path>
            </a:pathLst>
          </a:custGeom>
          <a:solidFill>
            <a:srgbClr val="00CCFF"/>
          </a:solidFill>
          <a:ln w="9525">
            <a:round/>
            <a:headEnd/>
            <a:tailEnd/>
          </a:ln>
          <a:effectLst/>
          <a:scene3d>
            <a:camera prst="legacyPerspectiveBottom"/>
            <a:lightRig rig="legacyFlat3" dir="t"/>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14343" name="Oval 7"/>
          <p:cNvSpPr>
            <a:spLocks noChangeArrowheads="1"/>
          </p:cNvSpPr>
          <p:nvPr/>
        </p:nvSpPr>
        <p:spPr bwMode="gray">
          <a:xfrm>
            <a:off x="6053138" y="4148138"/>
            <a:ext cx="344487" cy="344487"/>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344" name="Text Box 8"/>
          <p:cNvSpPr txBox="1">
            <a:spLocks noChangeArrowheads="1"/>
          </p:cNvSpPr>
          <p:nvPr/>
        </p:nvSpPr>
        <p:spPr bwMode="auto">
          <a:xfrm>
            <a:off x="6091238" y="4581525"/>
            <a:ext cx="1057275" cy="101600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GB" altLang="zh-CN" sz="1200" b="1">
                <a:solidFill>
                  <a:schemeClr val="bg1"/>
                </a:solidFill>
                <a:ea typeface="宋体" pitchFamily="2" charset="-122"/>
              </a:rPr>
              <a:t>In CA “public” means “any person” </a:t>
            </a:r>
            <a:r>
              <a:rPr lang="en-GB" altLang="zh-CN" sz="1200" b="1" u="sng">
                <a:solidFill>
                  <a:srgbClr val="FF0000"/>
                </a:solidFill>
                <a:ea typeface="宋体" pitchFamily="2" charset="-122"/>
              </a:rPr>
              <a:t>in the singular</a:t>
            </a:r>
            <a:endParaRPr lang="en-US" altLang="zh-CN" sz="1200" b="1" u="sng">
              <a:solidFill>
                <a:srgbClr val="FF0000"/>
              </a:solidFill>
              <a:ea typeface="宋体" pitchFamily="2" charset="-122"/>
            </a:endParaRPr>
          </a:p>
        </p:txBody>
      </p:sp>
      <p:grpSp>
        <p:nvGrpSpPr>
          <p:cNvPr id="14345" name="Group 9"/>
          <p:cNvGrpSpPr>
            <a:grpSpLocks/>
          </p:cNvGrpSpPr>
          <p:nvPr/>
        </p:nvGrpSpPr>
        <p:grpSpPr bwMode="auto">
          <a:xfrm rot="-4097560">
            <a:off x="4067175" y="3152775"/>
            <a:ext cx="2547938" cy="617538"/>
            <a:chOff x="2532" y="1051"/>
            <a:chExt cx="893" cy="246"/>
          </a:xfrm>
        </p:grpSpPr>
        <p:grpSp>
          <p:nvGrpSpPr>
            <p:cNvPr id="14359" name="Group 10"/>
            <p:cNvGrpSpPr>
              <a:grpSpLocks/>
            </p:cNvGrpSpPr>
            <p:nvPr/>
          </p:nvGrpSpPr>
          <p:grpSpPr bwMode="auto">
            <a:xfrm>
              <a:off x="2532" y="1051"/>
              <a:ext cx="743" cy="185"/>
              <a:chOff x="1565" y="2568"/>
              <a:chExt cx="1118" cy="279"/>
            </a:xfrm>
          </p:grpSpPr>
          <p:sp>
            <p:nvSpPr>
              <p:cNvPr id="14365" name="AutoShape 11"/>
              <p:cNvSpPr>
                <a:spLocks noChangeArrowheads="1"/>
              </p:cNvSpPr>
              <p:nvPr/>
            </p:nvSpPr>
            <p:spPr bwMode="gray">
              <a:xfrm rot="5263130">
                <a:off x="1859" y="2274"/>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366" name="AutoShape 12"/>
              <p:cNvSpPr>
                <a:spLocks noChangeArrowheads="1"/>
              </p:cNvSpPr>
              <p:nvPr/>
            </p:nvSpPr>
            <p:spPr bwMode="gray">
              <a:xfrm rot="6078281">
                <a:off x="1995" y="2274"/>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367" name="AutoShape 13"/>
              <p:cNvSpPr>
                <a:spLocks noChangeArrowheads="1"/>
              </p:cNvSpPr>
              <p:nvPr/>
            </p:nvSpPr>
            <p:spPr bwMode="gray">
              <a:xfrm rot="6373927">
                <a:off x="2071" y="2296"/>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368" name="AutoShape 14"/>
              <p:cNvSpPr>
                <a:spLocks noChangeArrowheads="1"/>
              </p:cNvSpPr>
              <p:nvPr/>
            </p:nvSpPr>
            <p:spPr bwMode="gray">
              <a:xfrm rot="6906312">
                <a:off x="2161" y="2326"/>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4360" name="Group 15"/>
            <p:cNvGrpSpPr>
              <a:grpSpLocks/>
            </p:cNvGrpSpPr>
            <p:nvPr/>
          </p:nvGrpSpPr>
          <p:grpSpPr bwMode="auto">
            <a:xfrm rot="1353540">
              <a:off x="2682" y="1111"/>
              <a:ext cx="743" cy="186"/>
              <a:chOff x="1565" y="2568"/>
              <a:chExt cx="1118" cy="279"/>
            </a:xfrm>
          </p:grpSpPr>
          <p:sp>
            <p:nvSpPr>
              <p:cNvPr id="14361" name="AutoShape 16"/>
              <p:cNvSpPr>
                <a:spLocks noChangeArrowheads="1"/>
              </p:cNvSpPr>
              <p:nvPr/>
            </p:nvSpPr>
            <p:spPr bwMode="gray">
              <a:xfrm rot="5263130">
                <a:off x="1859" y="2274"/>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362" name="AutoShape 17"/>
              <p:cNvSpPr>
                <a:spLocks noChangeArrowheads="1"/>
              </p:cNvSpPr>
              <p:nvPr/>
            </p:nvSpPr>
            <p:spPr bwMode="gray">
              <a:xfrm rot="6078281">
                <a:off x="1995" y="2274"/>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363" name="AutoShape 18"/>
              <p:cNvSpPr>
                <a:spLocks noChangeArrowheads="1"/>
              </p:cNvSpPr>
              <p:nvPr/>
            </p:nvSpPr>
            <p:spPr bwMode="gray">
              <a:xfrm rot="6373927">
                <a:off x="2071" y="2296"/>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364" name="AutoShape 19"/>
              <p:cNvSpPr>
                <a:spLocks noChangeArrowheads="1"/>
              </p:cNvSpPr>
              <p:nvPr/>
            </p:nvSpPr>
            <p:spPr bwMode="gray">
              <a:xfrm rot="6906312">
                <a:off x="2161" y="2326"/>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nvGrpSpPr>
          <p:cNvPr id="14346" name="Group 20"/>
          <p:cNvGrpSpPr>
            <a:grpSpLocks/>
          </p:cNvGrpSpPr>
          <p:nvPr/>
        </p:nvGrpSpPr>
        <p:grpSpPr bwMode="auto">
          <a:xfrm>
            <a:off x="5438775" y="3130550"/>
            <a:ext cx="939800" cy="695325"/>
            <a:chOff x="4719" y="3288"/>
            <a:chExt cx="542" cy="344"/>
          </a:xfrm>
        </p:grpSpPr>
        <p:sp>
          <p:nvSpPr>
            <p:cNvPr id="14355" name="Freeform 21"/>
            <p:cNvSpPr>
              <a:spLocks/>
            </p:cNvSpPr>
            <p:nvPr/>
          </p:nvSpPr>
          <p:spPr bwMode="gray">
            <a:xfrm flipH="1">
              <a:off x="4719" y="3358"/>
              <a:ext cx="273" cy="274"/>
            </a:xfrm>
            <a:custGeom>
              <a:avLst/>
              <a:gdLst>
                <a:gd name="T0" fmla="*/ 1 w 2614"/>
                <a:gd name="T1" fmla="*/ 0 h 2630"/>
                <a:gd name="T2" fmla="*/ 1 w 2614"/>
                <a:gd name="T3" fmla="*/ 0 h 2630"/>
                <a:gd name="T4" fmla="*/ 2 w 2614"/>
                <a:gd name="T5" fmla="*/ 0 h 2630"/>
                <a:gd name="T6" fmla="*/ 3 w 2614"/>
                <a:gd name="T7" fmla="*/ 0 h 2630"/>
                <a:gd name="T8" fmla="*/ 3 w 2614"/>
                <a:gd name="T9" fmla="*/ 0 h 2630"/>
                <a:gd name="T10" fmla="*/ 3 w 2614"/>
                <a:gd name="T11" fmla="*/ 0 h 2630"/>
                <a:gd name="T12" fmla="*/ 2 w 2614"/>
                <a:gd name="T13" fmla="*/ 0 h 2630"/>
                <a:gd name="T14" fmla="*/ 3 w 2614"/>
                <a:gd name="T15" fmla="*/ 3 h 2630"/>
                <a:gd name="T16" fmla="*/ 2 w 2614"/>
                <a:gd name="T17" fmla="*/ 3 h 2630"/>
                <a:gd name="T18" fmla="*/ 2 w 2614"/>
                <a:gd name="T19" fmla="*/ 3 h 2630"/>
                <a:gd name="T20" fmla="*/ 2 w 2614"/>
                <a:gd name="T21" fmla="*/ 2 h 2630"/>
                <a:gd name="T22" fmla="*/ 1 w 2614"/>
                <a:gd name="T23" fmla="*/ 2 h 2630"/>
                <a:gd name="T24" fmla="*/ 1 w 2614"/>
                <a:gd name="T25" fmla="*/ 2 h 2630"/>
                <a:gd name="T26" fmla="*/ 1 w 2614"/>
                <a:gd name="T27" fmla="*/ 3 h 2630"/>
                <a:gd name="T28" fmla="*/ 1 w 2614"/>
                <a:gd name="T29" fmla="*/ 3 h 2630"/>
                <a:gd name="T30" fmla="*/ 1 w 2614"/>
                <a:gd name="T31" fmla="*/ 3 h 2630"/>
                <a:gd name="T32" fmla="*/ 1 w 2614"/>
                <a:gd name="T33" fmla="*/ 0 h 2630"/>
                <a:gd name="T34" fmla="*/ 0 w 2614"/>
                <a:gd name="T35" fmla="*/ 0 h 2630"/>
                <a:gd name="T36" fmla="*/ 0 w 2614"/>
                <a:gd name="T37" fmla="*/ 0 h 2630"/>
                <a:gd name="T38" fmla="*/ 0 w 2614"/>
                <a:gd name="T39" fmla="*/ 0 h 2630"/>
                <a:gd name="T40" fmla="*/ 1 w 2614"/>
                <a:gd name="T41" fmla="*/ 0 h 26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630">
                  <a:moveTo>
                    <a:pt x="1176" y="0"/>
                  </a:moveTo>
                  <a:cubicBezTo>
                    <a:pt x="1196" y="78"/>
                    <a:pt x="1274" y="182"/>
                    <a:pt x="1316" y="180"/>
                  </a:cubicBezTo>
                  <a:cubicBezTo>
                    <a:pt x="1358" y="178"/>
                    <a:pt x="1412" y="78"/>
                    <a:pt x="1448" y="0"/>
                  </a:cubicBezTo>
                  <a:cubicBezTo>
                    <a:pt x="1976" y="0"/>
                    <a:pt x="2504" y="0"/>
                    <a:pt x="2504" y="0"/>
                  </a:cubicBezTo>
                  <a:cubicBezTo>
                    <a:pt x="2576" y="4"/>
                    <a:pt x="2612" y="94"/>
                    <a:pt x="2610" y="146"/>
                  </a:cubicBezTo>
                  <a:cubicBezTo>
                    <a:pt x="2610" y="194"/>
                    <a:pt x="2614" y="294"/>
                    <a:pt x="2492" y="312"/>
                  </a:cubicBezTo>
                  <a:cubicBezTo>
                    <a:pt x="2104" y="312"/>
                    <a:pt x="1716" y="312"/>
                    <a:pt x="1716" y="312"/>
                  </a:cubicBezTo>
                  <a:lnTo>
                    <a:pt x="2180" y="2278"/>
                  </a:lnTo>
                  <a:cubicBezTo>
                    <a:pt x="2210" y="2506"/>
                    <a:pt x="2116" y="2574"/>
                    <a:pt x="2048" y="2586"/>
                  </a:cubicBezTo>
                  <a:cubicBezTo>
                    <a:pt x="1982" y="2614"/>
                    <a:pt x="1826" y="2600"/>
                    <a:pt x="1770" y="2454"/>
                  </a:cubicBezTo>
                  <a:cubicBezTo>
                    <a:pt x="1681" y="2159"/>
                    <a:pt x="1592" y="1864"/>
                    <a:pt x="1592" y="1864"/>
                  </a:cubicBezTo>
                  <a:cubicBezTo>
                    <a:pt x="1520" y="1604"/>
                    <a:pt x="1380" y="1490"/>
                    <a:pt x="1304" y="1494"/>
                  </a:cubicBezTo>
                  <a:cubicBezTo>
                    <a:pt x="1164" y="1510"/>
                    <a:pt x="1062" y="1698"/>
                    <a:pt x="1006" y="1888"/>
                  </a:cubicBezTo>
                  <a:cubicBezTo>
                    <a:pt x="910" y="2176"/>
                    <a:pt x="900" y="2302"/>
                    <a:pt x="856" y="2396"/>
                  </a:cubicBezTo>
                  <a:cubicBezTo>
                    <a:pt x="816" y="2508"/>
                    <a:pt x="720" y="2630"/>
                    <a:pt x="570" y="2596"/>
                  </a:cubicBezTo>
                  <a:cubicBezTo>
                    <a:pt x="506" y="2564"/>
                    <a:pt x="376" y="2548"/>
                    <a:pt x="440" y="2256"/>
                  </a:cubicBezTo>
                  <a:lnTo>
                    <a:pt x="906" y="310"/>
                  </a:lnTo>
                  <a:lnTo>
                    <a:pt x="148" y="310"/>
                  </a:lnTo>
                  <a:cubicBezTo>
                    <a:pt x="48" y="304"/>
                    <a:pt x="7" y="226"/>
                    <a:pt x="2" y="174"/>
                  </a:cubicBezTo>
                  <a:cubicBezTo>
                    <a:pt x="0" y="118"/>
                    <a:pt x="20" y="0"/>
                    <a:pt x="148" y="2"/>
                  </a:cubicBezTo>
                  <a:cubicBezTo>
                    <a:pt x="342" y="2"/>
                    <a:pt x="1176" y="0"/>
                    <a:pt x="1176" y="0"/>
                  </a:cubicBezTo>
                  <a:close/>
                </a:path>
              </a:pathLst>
            </a:custGeom>
            <a:solidFill>
              <a:srgbClr val="1C1C1C"/>
            </a:solidFill>
            <a:ln>
              <a:noFill/>
            </a:ln>
            <a:effectLst/>
            <a:extLst>
              <a:ext uri="{91240B29-F687-4F45-9708-019B960494DF}">
                <a14:hiddenLine xmlns:a14="http://schemas.microsoft.com/office/drawing/2010/main" w="19050" cmpd="sng">
                  <a:solidFill>
                    <a:srgbClr val="FFFFFF">
                      <a:alpha val="70195"/>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56" name="Oval 22"/>
            <p:cNvSpPr>
              <a:spLocks noChangeArrowheads="1"/>
            </p:cNvSpPr>
            <p:nvPr/>
          </p:nvSpPr>
          <p:spPr bwMode="gray">
            <a:xfrm flipH="1">
              <a:off x="4818" y="3288"/>
              <a:ext cx="73" cy="72"/>
            </a:xfrm>
            <a:prstGeom prst="ellipse">
              <a:avLst/>
            </a:prstGeom>
            <a:solidFill>
              <a:srgbClr val="1C1C1C"/>
            </a:solidFill>
            <a:ln>
              <a:noFill/>
            </a:ln>
            <a:effectLst/>
            <a:extLst>
              <a:ext uri="{91240B29-F687-4F45-9708-019B960494DF}">
                <a14:hiddenLine xmlns:a14="http://schemas.microsoft.com/office/drawing/2010/main" w="19050">
                  <a:solidFill>
                    <a:srgbClr val="FFFFFF">
                      <a:alpha val="70195"/>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357" name="Freeform 23"/>
            <p:cNvSpPr>
              <a:spLocks/>
            </p:cNvSpPr>
            <p:nvPr/>
          </p:nvSpPr>
          <p:spPr bwMode="gray">
            <a:xfrm>
              <a:off x="5000" y="3363"/>
              <a:ext cx="261" cy="263"/>
            </a:xfrm>
            <a:custGeom>
              <a:avLst/>
              <a:gdLst>
                <a:gd name="T0" fmla="*/ 1 w 2614"/>
                <a:gd name="T1" fmla="*/ 0 h 2628"/>
                <a:gd name="T2" fmla="*/ 1 w 2614"/>
                <a:gd name="T3" fmla="*/ 0 h 2628"/>
                <a:gd name="T4" fmla="*/ 1 w 2614"/>
                <a:gd name="T5" fmla="*/ 0 h 2628"/>
                <a:gd name="T6" fmla="*/ 2 w 2614"/>
                <a:gd name="T7" fmla="*/ 0 h 2628"/>
                <a:gd name="T8" fmla="*/ 3 w 2614"/>
                <a:gd name="T9" fmla="*/ 0 h 2628"/>
                <a:gd name="T10" fmla="*/ 2 w 2614"/>
                <a:gd name="T11" fmla="*/ 0 h 2628"/>
                <a:gd name="T12" fmla="*/ 2 w 2614"/>
                <a:gd name="T13" fmla="*/ 0 h 2628"/>
                <a:gd name="T14" fmla="*/ 2 w 2614"/>
                <a:gd name="T15" fmla="*/ 1 h 2628"/>
                <a:gd name="T16" fmla="*/ 2 w 2614"/>
                <a:gd name="T17" fmla="*/ 1 h 2628"/>
                <a:gd name="T18" fmla="*/ 2 w 2614"/>
                <a:gd name="T19" fmla="*/ 2 h 2628"/>
                <a:gd name="T20" fmla="*/ 2 w 2614"/>
                <a:gd name="T21" fmla="*/ 3 h 2628"/>
                <a:gd name="T22" fmla="*/ 2 w 2614"/>
                <a:gd name="T23" fmla="*/ 2 h 2628"/>
                <a:gd name="T24" fmla="*/ 1 w 2614"/>
                <a:gd name="T25" fmla="*/ 2 h 2628"/>
                <a:gd name="T26" fmla="*/ 1 w 2614"/>
                <a:gd name="T27" fmla="*/ 2 h 2628"/>
                <a:gd name="T28" fmla="*/ 1 w 2614"/>
                <a:gd name="T29" fmla="*/ 2 h 2628"/>
                <a:gd name="T30" fmla="*/ 1 w 2614"/>
                <a:gd name="T31" fmla="*/ 3 h 2628"/>
                <a:gd name="T32" fmla="*/ 0 w 2614"/>
                <a:gd name="T33" fmla="*/ 2 h 2628"/>
                <a:gd name="T34" fmla="*/ 1 w 2614"/>
                <a:gd name="T35" fmla="*/ 1 h 2628"/>
                <a:gd name="T36" fmla="*/ 1 w 2614"/>
                <a:gd name="T37" fmla="*/ 1 h 2628"/>
                <a:gd name="T38" fmla="*/ 1 w 2614"/>
                <a:gd name="T39" fmla="*/ 0 h 2628"/>
                <a:gd name="T40" fmla="*/ 0 w 2614"/>
                <a:gd name="T41" fmla="*/ 0 h 2628"/>
                <a:gd name="T42" fmla="*/ 0 w 2614"/>
                <a:gd name="T43" fmla="*/ 0 h 2628"/>
                <a:gd name="T44" fmla="*/ 0 w 2614"/>
                <a:gd name="T45" fmla="*/ 0 h 2628"/>
                <a:gd name="T46" fmla="*/ 1 w 2614"/>
                <a:gd name="T47" fmla="*/ 0 h 26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14" h="2628">
                  <a:moveTo>
                    <a:pt x="1100" y="0"/>
                  </a:moveTo>
                  <a:cubicBezTo>
                    <a:pt x="1120" y="78"/>
                    <a:pt x="1193" y="183"/>
                    <a:pt x="1316" y="180"/>
                  </a:cubicBezTo>
                  <a:cubicBezTo>
                    <a:pt x="1439" y="177"/>
                    <a:pt x="1472" y="84"/>
                    <a:pt x="1508" y="6"/>
                  </a:cubicBezTo>
                  <a:cubicBezTo>
                    <a:pt x="2036" y="6"/>
                    <a:pt x="2504" y="0"/>
                    <a:pt x="2504" y="0"/>
                  </a:cubicBezTo>
                  <a:cubicBezTo>
                    <a:pt x="2576" y="4"/>
                    <a:pt x="2612" y="94"/>
                    <a:pt x="2610" y="146"/>
                  </a:cubicBezTo>
                  <a:cubicBezTo>
                    <a:pt x="2610" y="194"/>
                    <a:pt x="2614" y="294"/>
                    <a:pt x="2492" y="312"/>
                  </a:cubicBezTo>
                  <a:cubicBezTo>
                    <a:pt x="2104" y="312"/>
                    <a:pt x="1716" y="312"/>
                    <a:pt x="1716" y="312"/>
                  </a:cubicBezTo>
                  <a:lnTo>
                    <a:pt x="1985" y="1350"/>
                  </a:lnTo>
                  <a:lnTo>
                    <a:pt x="1805" y="1401"/>
                  </a:lnTo>
                  <a:lnTo>
                    <a:pt x="2093" y="2328"/>
                  </a:lnTo>
                  <a:cubicBezTo>
                    <a:pt x="2126" y="2457"/>
                    <a:pt x="2117" y="2547"/>
                    <a:pt x="2030" y="2598"/>
                  </a:cubicBezTo>
                  <a:cubicBezTo>
                    <a:pt x="1919" y="2628"/>
                    <a:pt x="1834" y="2552"/>
                    <a:pt x="1778" y="2406"/>
                  </a:cubicBezTo>
                  <a:cubicBezTo>
                    <a:pt x="1679" y="2219"/>
                    <a:pt x="1507" y="1628"/>
                    <a:pt x="1436" y="1476"/>
                  </a:cubicBezTo>
                  <a:lnTo>
                    <a:pt x="1136" y="1476"/>
                  </a:lnTo>
                  <a:cubicBezTo>
                    <a:pt x="1070" y="1668"/>
                    <a:pt x="926" y="2226"/>
                    <a:pt x="842" y="2412"/>
                  </a:cubicBezTo>
                  <a:cubicBezTo>
                    <a:pt x="802" y="2524"/>
                    <a:pt x="728" y="2616"/>
                    <a:pt x="635" y="2595"/>
                  </a:cubicBezTo>
                  <a:cubicBezTo>
                    <a:pt x="571" y="2563"/>
                    <a:pt x="488" y="2532"/>
                    <a:pt x="545" y="2316"/>
                  </a:cubicBezTo>
                  <a:lnTo>
                    <a:pt x="797" y="1416"/>
                  </a:lnTo>
                  <a:lnTo>
                    <a:pt x="602" y="1368"/>
                  </a:lnTo>
                  <a:lnTo>
                    <a:pt x="906" y="310"/>
                  </a:lnTo>
                  <a:lnTo>
                    <a:pt x="148" y="310"/>
                  </a:lnTo>
                  <a:cubicBezTo>
                    <a:pt x="48" y="304"/>
                    <a:pt x="7" y="226"/>
                    <a:pt x="2" y="174"/>
                  </a:cubicBezTo>
                  <a:cubicBezTo>
                    <a:pt x="0" y="118"/>
                    <a:pt x="20" y="0"/>
                    <a:pt x="148" y="2"/>
                  </a:cubicBezTo>
                  <a:cubicBezTo>
                    <a:pt x="342" y="2"/>
                    <a:pt x="1160" y="0"/>
                    <a:pt x="1100" y="0"/>
                  </a:cubicBezTo>
                  <a:close/>
                </a:path>
              </a:pathLst>
            </a:custGeom>
            <a:solidFill>
              <a:srgbClr val="1C1C1C"/>
            </a:solidFill>
            <a:ln>
              <a:noFill/>
            </a:ln>
            <a:effectLst/>
            <a:extLst>
              <a:ext uri="{91240B29-F687-4F45-9708-019B960494DF}">
                <a14:hiddenLine xmlns:a14="http://schemas.microsoft.com/office/drawing/2010/main" w="19050" cmpd="sng">
                  <a:solidFill>
                    <a:srgbClr val="FFFFFF">
                      <a:alpha val="70195"/>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58" name="Oval 24"/>
            <p:cNvSpPr>
              <a:spLocks noChangeArrowheads="1"/>
            </p:cNvSpPr>
            <p:nvPr/>
          </p:nvSpPr>
          <p:spPr bwMode="gray">
            <a:xfrm>
              <a:off x="5097" y="3297"/>
              <a:ext cx="69" cy="68"/>
            </a:xfrm>
            <a:prstGeom prst="ellipse">
              <a:avLst/>
            </a:prstGeom>
            <a:solidFill>
              <a:srgbClr val="1C1C1C"/>
            </a:solidFill>
            <a:ln>
              <a:noFill/>
            </a:ln>
            <a:effectLst/>
            <a:extLst>
              <a:ext uri="{91240B29-F687-4F45-9708-019B960494DF}">
                <a14:hiddenLine xmlns:a14="http://schemas.microsoft.com/office/drawing/2010/main" w="19050">
                  <a:solidFill>
                    <a:srgbClr val="FFFFFF">
                      <a:alpha val="70195"/>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4347" name="Group 25"/>
          <p:cNvGrpSpPr>
            <a:grpSpLocks/>
          </p:cNvGrpSpPr>
          <p:nvPr/>
        </p:nvGrpSpPr>
        <p:grpSpPr bwMode="auto">
          <a:xfrm>
            <a:off x="6511925" y="3597275"/>
            <a:ext cx="765175" cy="946150"/>
            <a:chOff x="1971" y="2318"/>
            <a:chExt cx="482" cy="596"/>
          </a:xfrm>
        </p:grpSpPr>
        <p:sp>
          <p:nvSpPr>
            <p:cNvPr id="14353" name="Oval 26"/>
            <p:cNvSpPr>
              <a:spLocks noChangeArrowheads="1"/>
            </p:cNvSpPr>
            <p:nvPr/>
          </p:nvSpPr>
          <p:spPr bwMode="gray">
            <a:xfrm>
              <a:off x="2149" y="2318"/>
              <a:ext cx="126" cy="123"/>
            </a:xfrm>
            <a:prstGeom prst="ellipse">
              <a:avLst/>
            </a:prstGeom>
            <a:solidFill>
              <a:srgbClr val="FFCC00"/>
            </a:solidFill>
            <a:ln w="9525">
              <a:round/>
              <a:headEnd/>
              <a:tailEnd/>
            </a:ln>
            <a:effectLst/>
            <a:scene3d>
              <a:camera prst="legacyPerspectiveFront">
                <a:rot lat="20099994" lon="1500000" rev="0"/>
              </a:camera>
              <a:lightRig rig="legacyFlat2" dir="t"/>
            </a:scene3d>
            <a:sp3d extrusionH="100000" prstMaterial="legacyMetal">
              <a:bevelT w="13500" h="13500" prst="angle"/>
              <a:bevelB w="13500" h="13500" prst="angle"/>
              <a:extrusionClr>
                <a:srgbClr val="FFB21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14354" name="Freeform 27"/>
            <p:cNvSpPr>
              <a:spLocks/>
            </p:cNvSpPr>
            <p:nvPr/>
          </p:nvSpPr>
          <p:spPr bwMode="gray">
            <a:xfrm>
              <a:off x="1971" y="2336"/>
              <a:ext cx="482" cy="578"/>
            </a:xfrm>
            <a:custGeom>
              <a:avLst/>
              <a:gdLst>
                <a:gd name="T0" fmla="*/ 4 w 3312"/>
                <a:gd name="T1" fmla="*/ 2 h 3962"/>
                <a:gd name="T2" fmla="*/ 5 w 3312"/>
                <a:gd name="T3" fmla="*/ 3 h 3962"/>
                <a:gd name="T4" fmla="*/ 6 w 3312"/>
                <a:gd name="T5" fmla="*/ 2 h 3962"/>
                <a:gd name="T6" fmla="*/ 9 w 3312"/>
                <a:gd name="T7" fmla="*/ 0 h 3962"/>
                <a:gd name="T8" fmla="*/ 10 w 3312"/>
                <a:gd name="T9" fmla="*/ 0 h 3962"/>
                <a:gd name="T10" fmla="*/ 9 w 3312"/>
                <a:gd name="T11" fmla="*/ 1 h 3962"/>
                <a:gd name="T12" fmla="*/ 7 w 3312"/>
                <a:gd name="T13" fmla="*/ 3 h 3962"/>
                <a:gd name="T14" fmla="*/ 8 w 3312"/>
                <a:gd name="T15" fmla="*/ 7 h 3962"/>
                <a:gd name="T16" fmla="*/ 7 w 3312"/>
                <a:gd name="T17" fmla="*/ 8 h 3962"/>
                <a:gd name="T18" fmla="*/ 8 w 3312"/>
                <a:gd name="T19" fmla="*/ 11 h 3962"/>
                <a:gd name="T20" fmla="*/ 8 w 3312"/>
                <a:gd name="T21" fmla="*/ 12 h 3962"/>
                <a:gd name="T22" fmla="*/ 7 w 3312"/>
                <a:gd name="T23" fmla="*/ 11 h 3962"/>
                <a:gd name="T24" fmla="*/ 6 w 3312"/>
                <a:gd name="T25" fmla="*/ 8 h 3962"/>
                <a:gd name="T26" fmla="*/ 4 w 3312"/>
                <a:gd name="T27" fmla="*/ 8 h 3962"/>
                <a:gd name="T28" fmla="*/ 3 w 3312"/>
                <a:gd name="T29" fmla="*/ 11 h 3962"/>
                <a:gd name="T30" fmla="*/ 2 w 3312"/>
                <a:gd name="T31" fmla="*/ 12 h 3962"/>
                <a:gd name="T32" fmla="*/ 2 w 3312"/>
                <a:gd name="T33" fmla="*/ 11 h 3962"/>
                <a:gd name="T34" fmla="*/ 3 w 3312"/>
                <a:gd name="T35" fmla="*/ 8 h 3962"/>
                <a:gd name="T36" fmla="*/ 2 w 3312"/>
                <a:gd name="T37" fmla="*/ 7 h 3962"/>
                <a:gd name="T38" fmla="*/ 3 w 3312"/>
                <a:gd name="T39" fmla="*/ 3 h 3962"/>
                <a:gd name="T40" fmla="*/ 0 w 3312"/>
                <a:gd name="T41" fmla="*/ 2 h 3962"/>
                <a:gd name="T42" fmla="*/ 0 w 3312"/>
                <a:gd name="T43" fmla="*/ 1 h 3962"/>
                <a:gd name="T44" fmla="*/ 1 w 3312"/>
                <a:gd name="T45" fmla="*/ 1 h 3962"/>
                <a:gd name="T46" fmla="*/ 4 w 3312"/>
                <a:gd name="T47" fmla="*/ 2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FCC00"/>
            </a:solidFill>
            <a:ln w="9525">
              <a:round/>
              <a:headEnd/>
              <a:tailEnd/>
            </a:ln>
            <a:effectLst/>
            <a:scene3d>
              <a:camera prst="legacyPerspectiveFront">
                <a:rot lat="20099994" lon="1500000" rev="0"/>
              </a:camera>
              <a:lightRig rig="legacyFlat2" dir="t"/>
            </a:scene3d>
            <a:sp3d extrusionH="100000" prstMaterial="legacyMetal">
              <a:bevelT w="13500" h="13500" prst="angle"/>
              <a:bevelB w="13500" h="13500" prst="angle"/>
              <a:extrusionClr>
                <a:srgbClr val="FFB21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GB"/>
            </a:p>
          </p:txBody>
        </p:sp>
      </p:grpSp>
      <p:sp>
        <p:nvSpPr>
          <p:cNvPr id="14348" name="Rectangle 28"/>
          <p:cNvSpPr>
            <a:spLocks noChangeArrowheads="1"/>
          </p:cNvSpPr>
          <p:nvPr/>
        </p:nvSpPr>
        <p:spPr bwMode="auto">
          <a:xfrm>
            <a:off x="357188" y="1819275"/>
            <a:ext cx="3708400" cy="395128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nSpc>
                <a:spcPct val="110000"/>
              </a:lnSpc>
              <a:buClr>
                <a:schemeClr val="tx1"/>
              </a:buClr>
              <a:buFont typeface="Wingdings" pitchFamily="2" charset="2"/>
              <a:buChar char="v"/>
            </a:pPr>
            <a:r>
              <a:rPr lang="en-GB" altLang="zh-CN" sz="1200" b="1">
                <a:ea typeface="宋体" pitchFamily="2" charset="-122"/>
              </a:rPr>
              <a:t>Only </a:t>
            </a:r>
            <a:r>
              <a:rPr lang="en-GB" altLang="zh-CN" sz="1200" b="1" u="sng">
                <a:solidFill>
                  <a:srgbClr val="FF0000"/>
                </a:solidFill>
                <a:ea typeface="宋体" pitchFamily="2" charset="-122"/>
              </a:rPr>
              <a:t>members of the public</a:t>
            </a:r>
            <a:r>
              <a:rPr lang="en-GB" altLang="zh-CN" sz="1200" b="1">
                <a:ea typeface="宋体" pitchFamily="2" charset="-122"/>
              </a:rPr>
              <a:t> can access phonograms from different places and at different time, but not the </a:t>
            </a:r>
            <a:r>
              <a:rPr lang="en-GB" altLang="zh-CN" sz="1200" b="1" u="sng">
                <a:solidFill>
                  <a:srgbClr val="FF0000"/>
                </a:solidFill>
                <a:ea typeface="宋体" pitchFamily="2" charset="-122"/>
              </a:rPr>
              <a:t>public in whole</a:t>
            </a:r>
            <a:r>
              <a:rPr lang="en-GB" altLang="zh-CN" sz="1200" b="1">
                <a:ea typeface="宋体" pitchFamily="2" charset="-122"/>
              </a:rPr>
              <a:t> or </a:t>
            </a:r>
            <a:r>
              <a:rPr lang="en-GB" altLang="zh-CN" sz="1200" b="1" u="sng">
                <a:solidFill>
                  <a:srgbClr val="FF0000"/>
                </a:solidFill>
                <a:ea typeface="宋体" pitchFamily="2" charset="-122"/>
              </a:rPr>
              <a:t>any member of the public</a:t>
            </a:r>
            <a:r>
              <a:rPr lang="en-GB" altLang="zh-CN" sz="1200" b="1">
                <a:ea typeface="宋体" pitchFamily="2" charset="-122"/>
              </a:rPr>
              <a:t>.</a:t>
            </a:r>
          </a:p>
          <a:p>
            <a:pPr marL="457200" indent="-457200">
              <a:lnSpc>
                <a:spcPct val="110000"/>
              </a:lnSpc>
              <a:buClr>
                <a:schemeClr val="tx1"/>
              </a:buClr>
              <a:buFont typeface="Wingdings" pitchFamily="2" charset="2"/>
              <a:buChar char="v"/>
            </a:pPr>
            <a:r>
              <a:rPr lang="en-GB" altLang="zh-CN" sz="1200" b="1">
                <a:ea typeface="宋体" pitchFamily="2" charset="-122"/>
              </a:rPr>
              <a:t>The plural of word “member” in the wording “members of the public” is </a:t>
            </a:r>
            <a:r>
              <a:rPr lang="en-GB" altLang="zh-CN" sz="1200" b="1" u="sng">
                <a:solidFill>
                  <a:srgbClr val="FF0000"/>
                </a:solidFill>
                <a:ea typeface="宋体" pitchFamily="2" charset="-122"/>
              </a:rPr>
              <a:t>one of the qualificatory criterions</a:t>
            </a:r>
            <a:r>
              <a:rPr lang="en-GB" altLang="zh-CN" sz="1200" b="1">
                <a:ea typeface="宋体" pitchFamily="2" charset="-122"/>
              </a:rPr>
              <a:t> of the making available right.</a:t>
            </a:r>
          </a:p>
          <a:p>
            <a:pPr marL="457200" indent="-457200">
              <a:lnSpc>
                <a:spcPct val="110000"/>
              </a:lnSpc>
              <a:buClr>
                <a:schemeClr val="tx1"/>
              </a:buClr>
              <a:buFont typeface="Wingdings" pitchFamily="2" charset="2"/>
              <a:buChar char="v"/>
            </a:pPr>
            <a:r>
              <a:rPr lang="en-GB" altLang="zh-CN" sz="1200" b="1">
                <a:ea typeface="宋体" pitchFamily="2" charset="-122"/>
              </a:rPr>
              <a:t>This criterion sets the scope of relevant acts within the “</a:t>
            </a:r>
            <a:r>
              <a:rPr lang="en-GB" altLang="zh-CN" sz="1200" b="1" u="sng">
                <a:solidFill>
                  <a:srgbClr val="FF0000"/>
                </a:solidFill>
                <a:ea typeface="宋体" pitchFamily="2" charset="-122"/>
              </a:rPr>
              <a:t>digital transmission</a:t>
            </a:r>
            <a:r>
              <a:rPr lang="en-GB" altLang="zh-CN" sz="1200" b="1">
                <a:ea typeface="宋体" pitchFamily="2" charset="-122"/>
              </a:rPr>
              <a:t>”. Thanks to it the making available right </a:t>
            </a:r>
            <a:r>
              <a:rPr lang="en-GB" altLang="zh-CN" sz="1200" b="1" u="sng">
                <a:solidFill>
                  <a:srgbClr val="FF0000"/>
                </a:solidFill>
                <a:ea typeface="宋体" pitchFamily="2" charset="-122"/>
              </a:rPr>
              <a:t>does not cover private communications</a:t>
            </a:r>
            <a:r>
              <a:rPr lang="en-GB" altLang="zh-CN" sz="1200" b="1">
                <a:ea typeface="宋体" pitchFamily="2" charset="-122"/>
              </a:rPr>
              <a:t>.</a:t>
            </a:r>
          </a:p>
          <a:p>
            <a:pPr marL="457200" indent="-457200">
              <a:lnSpc>
                <a:spcPct val="110000"/>
              </a:lnSpc>
              <a:buClr>
                <a:schemeClr val="tx1"/>
              </a:buClr>
              <a:buFont typeface="Wingdings" pitchFamily="2" charset="2"/>
              <a:buChar char="v"/>
            </a:pPr>
            <a:r>
              <a:rPr lang="en-GB" altLang="zh-CN" sz="1200" b="1">
                <a:ea typeface="宋体" pitchFamily="2" charset="-122"/>
              </a:rPr>
              <a:t>Secondly, this criterion is important for definition of </a:t>
            </a:r>
            <a:r>
              <a:rPr lang="en-GB" altLang="zh-CN" sz="1200" b="1" u="sng">
                <a:solidFill>
                  <a:srgbClr val="FF0000"/>
                </a:solidFill>
                <a:ea typeface="宋体" pitchFamily="2" charset="-122"/>
              </a:rPr>
              <a:t>interactivity</a:t>
            </a:r>
            <a:r>
              <a:rPr lang="en-GB" altLang="zh-CN" sz="1200" b="1">
                <a:ea typeface="宋体" pitchFamily="2" charset="-122"/>
              </a:rPr>
              <a:t>. The interactivity is not only the edge between digital and traditional technologies, but it is also the edge between simultaneous (non-interactive) and non-simultaneous (interactive) transmissions.</a:t>
            </a:r>
            <a:endParaRPr lang="en-US" altLang="zh-CN" sz="1200" b="1">
              <a:ea typeface="宋体" pitchFamily="2" charset="-122"/>
            </a:endParaRPr>
          </a:p>
        </p:txBody>
      </p:sp>
      <p:sp>
        <p:nvSpPr>
          <p:cNvPr id="14349" name="Text Box 29"/>
          <p:cNvSpPr txBox="1">
            <a:spLocks noChangeArrowheads="1"/>
          </p:cNvSpPr>
          <p:nvPr/>
        </p:nvSpPr>
        <p:spPr bwMode="gray">
          <a:xfrm>
            <a:off x="4857750" y="3916363"/>
            <a:ext cx="1236663" cy="101600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GB" altLang="zh-CN" sz="1200" b="1">
                <a:ea typeface="宋体" pitchFamily="2" charset="-122"/>
              </a:rPr>
              <a:t>“Public” means “members of the public” </a:t>
            </a:r>
            <a:r>
              <a:rPr lang="en-GB" altLang="zh-CN" sz="1200" b="1" u="sng">
                <a:solidFill>
                  <a:schemeClr val="bg1"/>
                </a:solidFill>
                <a:ea typeface="宋体" pitchFamily="2" charset="-122"/>
              </a:rPr>
              <a:t>in the plural</a:t>
            </a:r>
            <a:endParaRPr lang="en-US" altLang="zh-CN" sz="1200" b="1" u="sng">
              <a:solidFill>
                <a:schemeClr val="bg1"/>
              </a:solidFill>
              <a:ea typeface="宋体" pitchFamily="2" charset="-122"/>
            </a:endParaRPr>
          </a:p>
        </p:txBody>
      </p:sp>
      <p:sp>
        <p:nvSpPr>
          <p:cNvPr id="14350" name="AutoShape 30"/>
          <p:cNvSpPr>
            <a:spLocks noChangeArrowheads="1"/>
          </p:cNvSpPr>
          <p:nvPr/>
        </p:nvSpPr>
        <p:spPr bwMode="gray">
          <a:xfrm>
            <a:off x="331788" y="1073150"/>
            <a:ext cx="3859212" cy="673100"/>
          </a:xfrm>
          <a:prstGeom prst="roundRect">
            <a:avLst>
              <a:gd name="adj" fmla="val 0"/>
            </a:avLst>
          </a:prstGeom>
          <a:solidFill>
            <a:srgbClr val="00CCFF"/>
          </a:solidFill>
          <a:ln w="19050" algn="ctr">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351" name="Rectangle 31"/>
          <p:cNvSpPr>
            <a:spLocks noChangeArrowheads="1"/>
          </p:cNvSpPr>
          <p:nvPr/>
        </p:nvSpPr>
        <p:spPr bwMode="ltGray">
          <a:xfrm>
            <a:off x="349250" y="1179513"/>
            <a:ext cx="3810000" cy="46196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txBody>
          <a:bodyPr>
            <a:spAutoFit/>
          </a:bodyPr>
          <a:lstStyle/>
          <a:p>
            <a:pPr algn="ctr"/>
            <a:r>
              <a:rPr lang="en-GB" altLang="zh-CN" sz="1200" b="1">
                <a:solidFill>
                  <a:schemeClr val="bg1"/>
                </a:solidFill>
                <a:ea typeface="宋体" pitchFamily="2" charset="-122"/>
              </a:rPr>
              <a:t>Qualificatory criterion of the making available right in WPPT</a:t>
            </a:r>
            <a:endParaRPr lang="en-US" altLang="zh-CN" sz="1200" b="1">
              <a:solidFill>
                <a:schemeClr val="bg1"/>
              </a:solidFill>
              <a:ea typeface="宋体" pitchFamily="2" charset="-122"/>
            </a:endParaRPr>
          </a:p>
        </p:txBody>
      </p:sp>
      <p:sp>
        <p:nvSpPr>
          <p:cNvPr id="14352" name="Rectangle 32"/>
          <p:cNvSpPr>
            <a:spLocks noChangeArrowheads="1"/>
          </p:cNvSpPr>
          <p:nvPr/>
        </p:nvSpPr>
        <p:spPr bwMode="auto">
          <a:xfrm>
            <a:off x="163513" y="177800"/>
            <a:ext cx="8758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ru-RU" sz="1600" b="1">
                <a:solidFill>
                  <a:srgbClr val="1C1C1C"/>
                </a:solidFill>
              </a:rPr>
              <a:t>Definition of “the public” in WPPT (producers)</a:t>
            </a:r>
            <a:endParaRPr lang="en-US" altLang="ru-RU" sz="1600" b="1">
              <a:solidFill>
                <a:srgbClr val="1C1C1C"/>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63513" y="177800"/>
            <a:ext cx="8758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ru-RU" sz="1400" b="1">
                <a:solidFill>
                  <a:srgbClr val="1C1C1C"/>
                </a:solidFill>
              </a:rPr>
              <a:t>Definition of “level of interactivity” in CA and WPPT (producers)</a:t>
            </a:r>
            <a:endParaRPr lang="en-US" altLang="ru-RU" sz="1400" b="1">
              <a:solidFill>
                <a:srgbClr val="1C1C1C"/>
              </a:solidFill>
            </a:endParaRPr>
          </a:p>
        </p:txBody>
      </p:sp>
      <p:sp>
        <p:nvSpPr>
          <p:cNvPr id="15363" name="Rectangle 16"/>
          <p:cNvSpPr>
            <a:spLocks noChangeArrowheads="1"/>
          </p:cNvSpPr>
          <p:nvPr/>
        </p:nvSpPr>
        <p:spPr bwMode="auto">
          <a:xfrm>
            <a:off x="244475" y="1128713"/>
            <a:ext cx="8529638"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F9F9F"/>
                </a:solidFill>
                <a:miter lim="800000"/>
                <a:headEnd/>
                <a:tailEnd/>
              </a14:hiddenLine>
            </a:ext>
          </a:extLst>
        </p:spPr>
        <p:txBody>
          <a:bodyPr lIns="144000" tIns="144000" rIns="144000" bIns="144000"/>
          <a:lstStyle/>
          <a:p>
            <a:pPr marL="165100" indent="-165100">
              <a:lnSpc>
                <a:spcPct val="90000"/>
              </a:lnSpc>
              <a:spcAft>
                <a:spcPct val="40000"/>
              </a:spcAft>
              <a:buFont typeface="Wingdings" pitchFamily="2" charset="2"/>
              <a:buChar char="q"/>
            </a:pPr>
            <a:r>
              <a:rPr lang="en-GB" altLang="ru-RU" sz="1600" b="1"/>
              <a:t>There is no such definition as “interactivity” in article 38 CA and article 14 WPPT.</a:t>
            </a:r>
            <a:endParaRPr lang="en-US" altLang="ru-RU" sz="1600" b="1"/>
          </a:p>
          <a:p>
            <a:pPr marL="165100" indent="-165100">
              <a:spcAft>
                <a:spcPct val="40000"/>
              </a:spcAft>
              <a:buFont typeface="Wingdings" pitchFamily="2" charset="2"/>
              <a:buChar char="q"/>
            </a:pPr>
            <a:r>
              <a:rPr lang="en-GB" altLang="ru-RU" sz="1600" b="1"/>
              <a:t>This goal is achieved by means of the wording: “from a place and at a time individually chosen by them”.</a:t>
            </a:r>
            <a:endParaRPr lang="en-GB" altLang="ru-RU" sz="1600" b="1" noProof="1"/>
          </a:p>
          <a:p>
            <a:pPr marL="165100" indent="-165100">
              <a:spcAft>
                <a:spcPct val="40000"/>
              </a:spcAft>
              <a:buFont typeface="Wingdings" pitchFamily="2" charset="2"/>
              <a:buChar char="q"/>
            </a:pPr>
            <a:r>
              <a:rPr lang="en-GB" altLang="ru-RU" sz="1600" b="1"/>
              <a:t>Article 14 of WPPT defines the level of interactivity to wide extent. It is achieved by using of wording “</a:t>
            </a:r>
            <a:r>
              <a:rPr lang="en-GB" altLang="ru-RU" sz="1600" b="1" u="sng">
                <a:solidFill>
                  <a:srgbClr val="FF0000"/>
                </a:solidFill>
              </a:rPr>
              <a:t>by wire or wireless means</a:t>
            </a:r>
            <a:r>
              <a:rPr lang="en-GB" altLang="ru-RU" sz="1600" b="1"/>
              <a:t>”.</a:t>
            </a:r>
            <a:endParaRPr lang="ru-RU" altLang="ru-RU" sz="1600" b="1"/>
          </a:p>
          <a:p>
            <a:pPr marL="165100" indent="-165100">
              <a:spcAft>
                <a:spcPct val="40000"/>
              </a:spcAft>
              <a:buFont typeface="Wingdings" pitchFamily="2" charset="2"/>
              <a:buChar char="q"/>
            </a:pPr>
            <a:r>
              <a:rPr lang="en-GB" altLang="ru-RU" sz="1600" b="1"/>
              <a:t>It allows to Article 14 of WPPT to cover not only the services that are inherently interactive, for example, digital on-demand services, but also any near interactive services, which are not inherently interactive. The last type of services for the neighbouring rights owners and members of the public are considered as maximum “close” to interactive, near interactive.</a:t>
            </a:r>
            <a:endParaRPr lang="ru-RU" altLang="ru-RU" sz="1600" b="1"/>
          </a:p>
          <a:p>
            <a:pPr marL="165100" indent="-165100">
              <a:spcAft>
                <a:spcPct val="40000"/>
              </a:spcAft>
              <a:buFont typeface="Wingdings" pitchFamily="2" charset="2"/>
              <a:buChar char="q"/>
            </a:pPr>
            <a:r>
              <a:rPr lang="en-GB" altLang="ru-RU" sz="1600" b="1"/>
              <a:t>In order to define the level of interactivity in article 38 CA, the legislator did not use the article 14 WPPT, he just used new phrase – </a:t>
            </a:r>
            <a:r>
              <a:rPr lang="en-GB" altLang="ru-RU" sz="1600" b="1" u="sng">
                <a:solidFill>
                  <a:srgbClr val="FF0000"/>
                </a:solidFill>
              </a:rPr>
              <a:t>“in interactive regime”.</a:t>
            </a:r>
            <a:endParaRPr lang="ru-RU" altLang="ru-RU" sz="1600" b="1" u="sng">
              <a:solidFill>
                <a:srgbClr val="FF0000"/>
              </a:solidFill>
            </a:endParaRPr>
          </a:p>
          <a:p>
            <a:pPr marL="165100" indent="-165100">
              <a:spcAft>
                <a:spcPct val="40000"/>
              </a:spcAft>
              <a:buFont typeface="Wingdings" pitchFamily="2" charset="2"/>
              <a:buChar char="q"/>
            </a:pPr>
            <a:r>
              <a:rPr lang="en-GB" altLang="ru-RU" sz="1600" b="1"/>
              <a:t>As result </a:t>
            </a:r>
            <a:r>
              <a:rPr lang="en-GB" altLang="ru-RU" sz="1600" b="1" u="sng">
                <a:solidFill>
                  <a:srgbClr val="FF0000"/>
                </a:solidFill>
              </a:rPr>
              <a:t>the level of interactivity has been narrowly defined</a:t>
            </a:r>
            <a:r>
              <a:rPr lang="en-GB" altLang="ru-RU" sz="1600" b="1"/>
              <a:t> by the legislator. The </a:t>
            </a:r>
            <a:r>
              <a:rPr lang="en-GB" altLang="ru-RU" sz="1600" b="1" u="sng">
                <a:solidFill>
                  <a:srgbClr val="FF0000"/>
                </a:solidFill>
              </a:rPr>
              <a:t>simultaneous or non-interactive transmissions</a:t>
            </a:r>
            <a:r>
              <a:rPr lang="en-GB" altLang="ru-RU" sz="1600" b="1"/>
              <a:t> have fallen out of the scope of article 38 CA. For example, multi-channel digital radio or television both online and in cable networks.</a:t>
            </a:r>
            <a:endParaRPr lang="ru-RU" altLang="ru-RU" sz="16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63513" y="177800"/>
            <a:ext cx="8758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ru-RU" sz="1400" b="1">
                <a:solidFill>
                  <a:srgbClr val="1C1C1C"/>
                </a:solidFill>
              </a:rPr>
              <a:t>Draft of IV Part of Russian Civil Code and the right to make available</a:t>
            </a:r>
            <a:endParaRPr lang="en-US" altLang="ru-RU" sz="1400" b="1">
              <a:solidFill>
                <a:srgbClr val="1C1C1C"/>
              </a:solidFill>
            </a:endParaRPr>
          </a:p>
        </p:txBody>
      </p:sp>
      <p:sp>
        <p:nvSpPr>
          <p:cNvPr id="16387" name="Rectangle 16"/>
          <p:cNvSpPr>
            <a:spLocks noChangeArrowheads="1"/>
          </p:cNvSpPr>
          <p:nvPr/>
        </p:nvSpPr>
        <p:spPr bwMode="auto">
          <a:xfrm>
            <a:off x="244475" y="1128713"/>
            <a:ext cx="8529638"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F9F9F"/>
                </a:solidFill>
                <a:miter lim="800000"/>
                <a:headEnd/>
                <a:tailEnd/>
              </a14:hiddenLine>
            </a:ext>
          </a:extLst>
        </p:spPr>
        <p:txBody>
          <a:bodyPr lIns="144000" tIns="144000" rIns="144000" bIns="144000"/>
          <a:lstStyle/>
          <a:p>
            <a:pPr marL="165100" indent="-165100">
              <a:lnSpc>
                <a:spcPct val="90000"/>
              </a:lnSpc>
              <a:spcAft>
                <a:spcPct val="40000"/>
              </a:spcAft>
              <a:buFont typeface="Wingdings" pitchFamily="2" charset="2"/>
              <a:buChar char="q"/>
            </a:pPr>
            <a:r>
              <a:rPr lang="en-GB" altLang="ru-RU" sz="1200" b="1"/>
              <a:t>The draft of IV Part of Russian Civil Code has been worked out in accordance with order №694 (02.06.2005) issued by Administration of Russian President. After discussion and consideration by governmental commission on protection and use of intellectual property and against its infringement, the draft was developed (protocol №1, 09.03.2006). In working group have participated following persons: V.F. Yakovlev (</a:t>
            </a:r>
            <a:r>
              <a:rPr lang="ru-RU" altLang="ru-RU" sz="1200" b="1"/>
              <a:t>В.Ф. Яковлев) – </a:t>
            </a:r>
            <a:r>
              <a:rPr lang="en-GB" altLang="ru-RU" sz="1200" b="1"/>
              <a:t>project manager; A.L. Makovsky (</a:t>
            </a:r>
            <a:r>
              <a:rPr lang="ru-RU" altLang="ru-RU" sz="1200" b="1"/>
              <a:t>А.Л. Маковский) – </a:t>
            </a:r>
            <a:r>
              <a:rPr lang="en-GB" altLang="ru-RU" sz="1200" b="1"/>
              <a:t>deputy; G.E. Avilov (</a:t>
            </a:r>
            <a:r>
              <a:rPr lang="ru-RU" altLang="ru-RU" sz="1200" b="1"/>
              <a:t>Г.Е. Авилов); </a:t>
            </a:r>
            <a:r>
              <a:rPr lang="en-GB" altLang="ru-RU" sz="1200" b="1"/>
              <a:t>O.V. Gorodovikov (</a:t>
            </a:r>
            <a:r>
              <a:rPr lang="ru-RU" altLang="ru-RU" sz="1200" b="1"/>
              <a:t>О.В. Городовиков); </a:t>
            </a:r>
            <a:r>
              <a:rPr lang="en-GB" altLang="ru-RU" sz="1200" b="1"/>
              <a:t>O.M. Kozir (</a:t>
            </a:r>
            <a:r>
              <a:rPr lang="ru-RU" altLang="ru-RU" sz="1200" b="1"/>
              <a:t>О.М. Козырь); </a:t>
            </a:r>
            <a:r>
              <a:rPr lang="en-GB" altLang="ru-RU" sz="1200" b="1"/>
              <a:t>E.M. Moiseeva (</a:t>
            </a:r>
            <a:r>
              <a:rPr lang="ru-RU" altLang="ru-RU" sz="1200" b="1"/>
              <a:t>Е.М. Моисеева); </a:t>
            </a:r>
            <a:r>
              <a:rPr lang="en-GB" altLang="ru-RU" sz="1200" b="1"/>
              <a:t>E.A. Pavlova (</a:t>
            </a:r>
            <a:r>
              <a:rPr lang="ru-RU" altLang="ru-RU" sz="1200" b="1"/>
              <a:t>Е.А. Павлова); </a:t>
            </a:r>
            <a:r>
              <a:rPr lang="en-GB" altLang="ru-RU" sz="1200" b="1"/>
              <a:t>P.V. Stepanov (</a:t>
            </a:r>
            <a:r>
              <a:rPr lang="ru-RU" altLang="ru-RU" sz="1200" b="1"/>
              <a:t>П.В. Степанов); </a:t>
            </a:r>
            <a:r>
              <a:rPr lang="en-GB" altLang="ru-RU" sz="1200" b="1"/>
              <a:t>E.A. Suhanov (</a:t>
            </a:r>
            <a:r>
              <a:rPr lang="ru-RU" altLang="ru-RU" sz="1200" b="1"/>
              <a:t>Е.А. Суханов); </a:t>
            </a:r>
            <a:r>
              <a:rPr lang="en-GB" altLang="ru-RU" sz="1200" b="1"/>
              <a:t>L.A. Trahtengerc (</a:t>
            </a:r>
            <a:r>
              <a:rPr lang="ru-RU" altLang="ru-RU" sz="1200" b="1"/>
              <a:t>Л.А. Трахтенгерц); </a:t>
            </a:r>
            <a:r>
              <a:rPr lang="en-GB" altLang="ru-RU" sz="1200" b="1"/>
              <a:t>O.U. Shilohvost (</a:t>
            </a:r>
            <a:r>
              <a:rPr lang="ru-RU" altLang="ru-RU" sz="1200" b="1"/>
              <a:t>О.Ю. Шилохвост) - </a:t>
            </a:r>
            <a:r>
              <a:rPr lang="en-GB" altLang="ru-RU" sz="1200" b="1"/>
              <a:t>executive secretary. V.O. Kalyatin (</a:t>
            </a:r>
            <a:r>
              <a:rPr lang="ru-RU" altLang="ru-RU" sz="1200" b="1"/>
              <a:t>В.О. Калятин) </a:t>
            </a:r>
            <a:r>
              <a:rPr lang="en-GB" altLang="ru-RU" sz="1200" b="1"/>
              <a:t>also personally has participated in drafting of IV Part of Russian Civil Code.</a:t>
            </a:r>
            <a:endParaRPr lang="ru-RU" altLang="ru-RU" sz="1200" b="1"/>
          </a:p>
          <a:p>
            <a:pPr marL="165100" indent="-165100">
              <a:lnSpc>
                <a:spcPct val="90000"/>
              </a:lnSpc>
              <a:spcAft>
                <a:spcPct val="40000"/>
              </a:spcAft>
              <a:buFont typeface="Wingdings" pitchFamily="2" charset="2"/>
              <a:buChar char="q"/>
            </a:pPr>
            <a:r>
              <a:rPr lang="en-GB" altLang="ru-RU" sz="1200" b="1"/>
              <a:t>In this document the following provisions contain the right to make available to the public: article 1270, item 2, sub-item 12; article 1317, item 2, sub-item 4; article 1324, item 2, sub-item 5; article 1330, item 2, sub-item 5.</a:t>
            </a:r>
          </a:p>
          <a:p>
            <a:pPr marL="165100" indent="-165100">
              <a:lnSpc>
                <a:spcPct val="90000"/>
              </a:lnSpc>
              <a:spcAft>
                <a:spcPct val="40000"/>
              </a:spcAft>
              <a:buFont typeface="Wingdings" pitchFamily="2" charset="2"/>
              <a:buChar char="q"/>
            </a:pPr>
            <a:r>
              <a:rPr lang="en-GB" altLang="ru-RU" sz="1200" b="1"/>
              <a:t>In draft the right to make available to the public was defined almost similarly as it was defined in last redaction of CA (the word “</a:t>
            </a:r>
            <a:r>
              <a:rPr lang="en-GB" altLang="ru-RU" sz="1200" b="1" u="sng">
                <a:solidFill>
                  <a:srgbClr val="FF0000"/>
                </a:solidFill>
              </a:rPr>
              <a:t>any</a:t>
            </a:r>
            <a:r>
              <a:rPr lang="en-GB" altLang="ru-RU" sz="1200" b="1"/>
              <a:t>” before the word “</a:t>
            </a:r>
            <a:r>
              <a:rPr lang="en-GB" altLang="ru-RU" sz="1200" b="1" u="sng">
                <a:solidFill>
                  <a:srgbClr val="FF0000"/>
                </a:solidFill>
              </a:rPr>
              <a:t>person</a:t>
            </a:r>
            <a:r>
              <a:rPr lang="en-GB" altLang="ru-RU" sz="1200" b="1"/>
              <a:t>” was excluded and new phrase “</a:t>
            </a:r>
            <a:r>
              <a:rPr lang="en-GB" altLang="ru-RU" sz="1200" b="1" u="sng">
                <a:solidFill>
                  <a:srgbClr val="FF0000"/>
                </a:solidFill>
              </a:rPr>
              <a:t>wishing to use it</a:t>
            </a:r>
            <a:r>
              <a:rPr lang="en-GB" altLang="ru-RU" sz="1200" b="1"/>
              <a:t>” was added).</a:t>
            </a:r>
            <a:endParaRPr lang="ru-RU" altLang="ru-RU" sz="1200" b="1"/>
          </a:p>
          <a:p>
            <a:pPr marL="165100" indent="-165100">
              <a:lnSpc>
                <a:spcPct val="90000"/>
              </a:lnSpc>
              <a:spcAft>
                <a:spcPct val="40000"/>
              </a:spcAft>
              <a:buFont typeface="Wingdings" pitchFamily="2" charset="2"/>
              <a:buChar char="q"/>
            </a:pPr>
            <a:r>
              <a:rPr lang="en-GB" altLang="ru-RU" sz="1200" b="1"/>
              <a:t>As a novation, the circle of objects of neighbouring rights, as applied to the right to make available to the public, was enlarged. In addition to such traditional object of neighbouring rights as a phonogram, a </a:t>
            </a:r>
            <a:r>
              <a:rPr lang="en-GB" altLang="ru-RU" sz="1200" b="1">
                <a:solidFill>
                  <a:srgbClr val="FF0000"/>
                </a:solidFill>
              </a:rPr>
              <a:t>video recording</a:t>
            </a:r>
            <a:r>
              <a:rPr lang="en-GB" altLang="ru-RU" sz="1200" b="1"/>
              <a:t> was added to the draft as a new object of neighbouring rights.</a:t>
            </a:r>
            <a:endParaRPr lang="ru-RU" altLang="ru-RU" sz="1200" b="1" u="sng">
              <a:solidFill>
                <a:srgbClr val="FF0000"/>
              </a:solidFill>
            </a:endParaRPr>
          </a:p>
          <a:p>
            <a:pPr marL="165100" indent="-165100">
              <a:lnSpc>
                <a:spcPct val="90000"/>
              </a:lnSpc>
              <a:spcAft>
                <a:spcPct val="40000"/>
              </a:spcAft>
              <a:buFont typeface="Wingdings" pitchFamily="2" charset="2"/>
              <a:buChar char="q"/>
            </a:pPr>
            <a:r>
              <a:rPr lang="en-GB" altLang="ru-RU" sz="1200" b="1"/>
              <a:t>As another novation of the draft, the circle of neighbouring rights holders, as applied to the right to make available to the public, was enlarged. </a:t>
            </a:r>
            <a:r>
              <a:rPr lang="en-GB" altLang="ru-RU" sz="1200" b="1" u="sng">
                <a:solidFill>
                  <a:srgbClr val="FF0000"/>
                </a:solidFill>
              </a:rPr>
              <a:t>Broadcasters</a:t>
            </a:r>
            <a:r>
              <a:rPr lang="en-GB" altLang="ru-RU" sz="1200" b="1"/>
              <a:t> have been included in the draft. For these purposes legislator used the following wording: “</a:t>
            </a:r>
            <a:r>
              <a:rPr lang="en-GB" altLang="ru-RU" sz="1200" i="1"/>
              <a:t>providing the access to radio- or television broadcast </a:t>
            </a:r>
            <a:r>
              <a:rPr lang="en-GB" altLang="ru-RU" sz="1200" i="1" u="sng">
                <a:solidFill>
                  <a:srgbClr val="FF0000"/>
                </a:solidFill>
              </a:rPr>
              <a:t>in interactive regime</a:t>
            </a:r>
            <a:r>
              <a:rPr lang="en-GB" altLang="ru-RU" sz="1200" i="1"/>
              <a:t> that is in such a way that </a:t>
            </a:r>
            <a:r>
              <a:rPr lang="en-GB" altLang="ru-RU" sz="1200" i="1" u="sng">
                <a:solidFill>
                  <a:srgbClr val="FF0000"/>
                </a:solidFill>
              </a:rPr>
              <a:t>person, wishing to use it</a:t>
            </a:r>
            <a:r>
              <a:rPr lang="en-GB" altLang="ru-RU" sz="1200" i="1"/>
              <a:t>, can do it from any place and at any time individually chosen by such person</a:t>
            </a:r>
            <a:r>
              <a:rPr lang="en-GB" altLang="ru-RU" sz="1200" b="1"/>
              <a:t>”.</a:t>
            </a:r>
            <a:endParaRPr lang="en-US" altLang="ru-RU" sz="1200" b="1"/>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63513" y="177800"/>
            <a:ext cx="8758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ru-RU" sz="1400" b="1">
                <a:solidFill>
                  <a:srgbClr val="1C1C1C"/>
                </a:solidFill>
              </a:rPr>
              <a:t>IV Part of Russian Civil Code and the right to make available</a:t>
            </a:r>
            <a:endParaRPr lang="en-US" altLang="ru-RU" sz="1400" b="1">
              <a:solidFill>
                <a:srgbClr val="1C1C1C"/>
              </a:solidFill>
            </a:endParaRPr>
          </a:p>
        </p:txBody>
      </p:sp>
      <p:sp>
        <p:nvSpPr>
          <p:cNvPr id="17411" name="Rectangle 16"/>
          <p:cNvSpPr>
            <a:spLocks noChangeArrowheads="1"/>
          </p:cNvSpPr>
          <p:nvPr/>
        </p:nvSpPr>
        <p:spPr bwMode="auto">
          <a:xfrm>
            <a:off x="244475" y="1128713"/>
            <a:ext cx="8529638"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F9F9F"/>
                </a:solidFill>
                <a:miter lim="800000"/>
                <a:headEnd/>
                <a:tailEnd/>
              </a14:hiddenLine>
            </a:ext>
          </a:extLst>
        </p:spPr>
        <p:txBody>
          <a:bodyPr lIns="144000" tIns="144000" rIns="144000" bIns="144000"/>
          <a:lstStyle/>
          <a:p>
            <a:pPr marL="165100" indent="-165100">
              <a:lnSpc>
                <a:spcPct val="90000"/>
              </a:lnSpc>
              <a:spcAft>
                <a:spcPct val="40000"/>
              </a:spcAft>
              <a:buFont typeface="Wingdings" pitchFamily="2" charset="2"/>
              <a:buChar char="q"/>
            </a:pPr>
            <a:r>
              <a:rPr lang="en-GB" altLang="ru-RU" b="1"/>
              <a:t>The IV Part of Russian Civil Code has been adopted by Russian State Duma on November 24, 2006. The Council of the Federation has approved it on December 8, 2006. Russian President has signed it on December 18, 2006.</a:t>
            </a:r>
            <a:endParaRPr lang="ru-RU" altLang="ru-RU" b="1"/>
          </a:p>
          <a:p>
            <a:pPr marL="165100" indent="-165100">
              <a:lnSpc>
                <a:spcPct val="90000"/>
              </a:lnSpc>
              <a:spcAft>
                <a:spcPct val="40000"/>
              </a:spcAft>
              <a:buFont typeface="Wingdings" pitchFamily="2" charset="2"/>
              <a:buChar char="q"/>
            </a:pPr>
            <a:r>
              <a:rPr lang="ru-RU" altLang="ru-RU" b="1"/>
              <a:t> </a:t>
            </a:r>
            <a:r>
              <a:rPr lang="en-GB" altLang="ru-RU" b="1"/>
              <a:t>Has entered into force on territory of Russian Federation on January 1, 2008.</a:t>
            </a:r>
            <a:endParaRPr lang="ru-RU" altLang="ru-RU" b="1"/>
          </a:p>
          <a:p>
            <a:pPr marL="165100" indent="-165100">
              <a:lnSpc>
                <a:spcPct val="90000"/>
              </a:lnSpc>
              <a:spcAft>
                <a:spcPct val="40000"/>
              </a:spcAft>
              <a:buFont typeface="Wingdings" pitchFamily="2" charset="2"/>
              <a:buChar char="q"/>
            </a:pPr>
            <a:r>
              <a:rPr lang="ru-RU" altLang="ru-RU" b="1"/>
              <a:t> </a:t>
            </a:r>
            <a:r>
              <a:rPr lang="en-GB" altLang="ru-RU" b="1"/>
              <a:t>In this document the following provisions contain the right to make available to the public: article 1270, item 2, sub-item 11; article 1317, item 2, sub-item 3; article 1324, item 2, sub-item 4; article 1330, item 2, sub-item 5</a:t>
            </a:r>
            <a:endParaRPr lang="en-US" altLang="ru-RU"/>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6"/>
          <p:cNvSpPr>
            <a:spLocks noChangeArrowheads="1"/>
          </p:cNvSpPr>
          <p:nvPr/>
        </p:nvSpPr>
        <p:spPr bwMode="gray">
          <a:xfrm rot="-2841749">
            <a:off x="4194175" y="3395663"/>
            <a:ext cx="368300" cy="1600200"/>
          </a:xfrm>
          <a:prstGeom prst="upDownArrow">
            <a:avLst>
              <a:gd name="adj1" fmla="val 43102"/>
              <a:gd name="adj2" fmla="val 66379"/>
            </a:avLst>
          </a:prstGeom>
          <a:solidFill>
            <a:srgbClr val="3366FF"/>
          </a:solidFill>
          <a:ln>
            <a:noFill/>
          </a:ln>
          <a:effectLst/>
          <a:extLst>
            <a:ext uri="{91240B29-F687-4F45-9708-019B960494DF}">
              <a14:hiddenLine xmlns:a14="http://schemas.microsoft.com/office/drawing/2010/main" w="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8435" name="AutoShape 47"/>
          <p:cNvSpPr>
            <a:spLocks noChangeArrowheads="1"/>
          </p:cNvSpPr>
          <p:nvPr/>
        </p:nvSpPr>
        <p:spPr bwMode="gray">
          <a:xfrm rot="2841749" flipH="1">
            <a:off x="4181475" y="3395663"/>
            <a:ext cx="368300" cy="1600200"/>
          </a:xfrm>
          <a:prstGeom prst="upDownArrow">
            <a:avLst>
              <a:gd name="adj1" fmla="val 43102"/>
              <a:gd name="adj2" fmla="val 66379"/>
            </a:avLst>
          </a:prstGeom>
          <a:solidFill>
            <a:srgbClr val="3366FF"/>
          </a:solidFill>
          <a:ln>
            <a:noFill/>
          </a:ln>
          <a:effectLst/>
          <a:extLst>
            <a:ext uri="{91240B29-F687-4F45-9708-019B960494DF}">
              <a14:hiddenLine xmlns:a14="http://schemas.microsoft.com/office/drawing/2010/main" w="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8436" name="Oval 48"/>
          <p:cNvSpPr>
            <a:spLocks noChangeArrowheads="1"/>
          </p:cNvSpPr>
          <p:nvPr/>
        </p:nvSpPr>
        <p:spPr bwMode="gray">
          <a:xfrm>
            <a:off x="962025" y="1616075"/>
            <a:ext cx="2632075" cy="1833563"/>
          </a:xfrm>
          <a:prstGeom prst="ellipse">
            <a:avLst/>
          </a:prstGeom>
          <a:solidFill>
            <a:srgbClr val="99CCFF"/>
          </a:solidFill>
          <a:ln>
            <a:noFill/>
          </a:ln>
          <a:effectLst>
            <a:outerShdw dist="45791" dir="19578596" algn="ctr" rotWithShape="0">
              <a:schemeClr val="folHlink">
                <a:alpha val="50000"/>
              </a:schemeClr>
            </a:outerShdw>
          </a:effectLst>
          <a:extLst>
            <a:ext uri="{91240B29-F687-4F45-9708-019B960494DF}">
              <a14:hiddenLine xmlns:a14="http://schemas.microsoft.com/office/drawing/2010/main" w="12700">
                <a:solidFill>
                  <a:schemeClr val="accent1"/>
                </a:solidFill>
                <a:round/>
                <a:headEnd/>
                <a:tailEnd/>
              </a14:hiddenLine>
            </a:ext>
          </a:extLst>
        </p:spPr>
        <p:txBody>
          <a:bodyPr wrap="none" anchor="ctr"/>
          <a:lstStyle/>
          <a:p>
            <a:endParaRPr lang="ru-RU"/>
          </a:p>
        </p:txBody>
      </p:sp>
      <p:sp>
        <p:nvSpPr>
          <p:cNvPr id="18437" name="Oval 49"/>
          <p:cNvSpPr>
            <a:spLocks noChangeArrowheads="1"/>
          </p:cNvSpPr>
          <p:nvPr/>
        </p:nvSpPr>
        <p:spPr bwMode="gray">
          <a:xfrm>
            <a:off x="5140325" y="1628775"/>
            <a:ext cx="2632075" cy="1833563"/>
          </a:xfrm>
          <a:prstGeom prst="ellipse">
            <a:avLst/>
          </a:prstGeom>
          <a:solidFill>
            <a:srgbClr val="99CCFF"/>
          </a:solidFill>
          <a:ln>
            <a:noFill/>
          </a:ln>
          <a:effectLst>
            <a:outerShdw dist="45791" dir="19578596" algn="ctr" rotWithShape="0">
              <a:schemeClr val="bg2">
                <a:alpha val="50000"/>
              </a:schemeClr>
            </a:outerShdw>
          </a:effectLst>
          <a:extLst>
            <a:ext uri="{91240B29-F687-4F45-9708-019B960494DF}">
              <a14:hiddenLine xmlns:a14="http://schemas.microsoft.com/office/drawing/2010/main" w="12700">
                <a:solidFill>
                  <a:schemeClr val="bg2"/>
                </a:solidFill>
                <a:round/>
                <a:headEnd/>
                <a:tailEnd/>
              </a14:hiddenLine>
            </a:ext>
          </a:extLst>
        </p:spPr>
        <p:txBody>
          <a:bodyPr wrap="none" anchor="ctr"/>
          <a:lstStyle/>
          <a:p>
            <a:endParaRPr lang="ru-RU"/>
          </a:p>
        </p:txBody>
      </p:sp>
      <p:sp>
        <p:nvSpPr>
          <p:cNvPr id="18438" name="Oval 50"/>
          <p:cNvSpPr>
            <a:spLocks noChangeArrowheads="1"/>
          </p:cNvSpPr>
          <p:nvPr/>
        </p:nvSpPr>
        <p:spPr bwMode="gray">
          <a:xfrm>
            <a:off x="962025" y="4016375"/>
            <a:ext cx="2632075" cy="1833563"/>
          </a:xfrm>
          <a:prstGeom prst="ellipse">
            <a:avLst/>
          </a:prstGeom>
          <a:solidFill>
            <a:srgbClr val="99CCFF"/>
          </a:solidFill>
          <a:ln>
            <a:noFill/>
          </a:ln>
          <a:effectLst>
            <a:outerShdw dist="45791" dir="19578596" algn="ctr" rotWithShape="0">
              <a:schemeClr val="tx2">
                <a:alpha val="50000"/>
              </a:schemeClr>
            </a:outerShdw>
          </a:effectLst>
          <a:extLst>
            <a:ext uri="{91240B29-F687-4F45-9708-019B960494DF}">
              <a14:hiddenLine xmlns:a14="http://schemas.microsoft.com/office/drawing/2010/main" w="12700">
                <a:solidFill>
                  <a:schemeClr val="bg2"/>
                </a:solidFill>
                <a:round/>
                <a:headEnd/>
                <a:tailEnd/>
              </a14:hiddenLine>
            </a:ext>
          </a:extLst>
        </p:spPr>
        <p:txBody>
          <a:bodyPr wrap="none" anchor="ctr"/>
          <a:lstStyle/>
          <a:p>
            <a:endParaRPr lang="ru-RU"/>
          </a:p>
        </p:txBody>
      </p:sp>
      <p:sp>
        <p:nvSpPr>
          <p:cNvPr id="18439" name="Oval 51"/>
          <p:cNvSpPr>
            <a:spLocks noChangeArrowheads="1"/>
          </p:cNvSpPr>
          <p:nvPr/>
        </p:nvSpPr>
        <p:spPr bwMode="gray">
          <a:xfrm>
            <a:off x="5140325" y="4029075"/>
            <a:ext cx="2632075" cy="1833563"/>
          </a:xfrm>
          <a:prstGeom prst="ellipse">
            <a:avLst/>
          </a:prstGeom>
          <a:solidFill>
            <a:srgbClr val="99CCFF"/>
          </a:solidFill>
          <a:ln>
            <a:noFill/>
          </a:ln>
          <a:effectLst>
            <a:outerShdw dist="45791" dir="19578596" algn="ctr" rotWithShape="0">
              <a:schemeClr val="folHlink">
                <a:alpha val="50000"/>
              </a:schemeClr>
            </a:outerShdw>
          </a:effectLst>
          <a:extLst>
            <a:ext uri="{91240B29-F687-4F45-9708-019B960494DF}">
              <a14:hiddenLine xmlns:a14="http://schemas.microsoft.com/office/drawing/2010/main" w="12700">
                <a:solidFill>
                  <a:schemeClr val="accent1"/>
                </a:solidFill>
                <a:round/>
                <a:headEnd/>
                <a:tailEnd/>
              </a14:hiddenLine>
            </a:ext>
          </a:extLst>
        </p:spPr>
        <p:txBody>
          <a:bodyPr wrap="none" anchor="ctr"/>
          <a:lstStyle/>
          <a:p>
            <a:endParaRPr lang="ru-RU"/>
          </a:p>
        </p:txBody>
      </p:sp>
      <p:sp>
        <p:nvSpPr>
          <p:cNvPr id="18440" name="AutoShape 52"/>
          <p:cNvSpPr>
            <a:spLocks noChangeArrowheads="1"/>
          </p:cNvSpPr>
          <p:nvPr/>
        </p:nvSpPr>
        <p:spPr bwMode="gray">
          <a:xfrm>
            <a:off x="1946275" y="2968625"/>
            <a:ext cx="1993900" cy="495300"/>
          </a:xfrm>
          <a:prstGeom prst="roundRect">
            <a:avLst>
              <a:gd name="adj" fmla="val 50000"/>
            </a:avLst>
          </a:prstGeom>
          <a:solidFill>
            <a:srgbClr val="3366FF"/>
          </a:solidFill>
          <a:ln w="28575" algn="ctr">
            <a:solidFill>
              <a:schemeClr val="bg1"/>
            </a:solidFill>
            <a:round/>
            <a:headEnd/>
            <a:tailEnd/>
          </a:ln>
          <a:effectLst/>
          <a:extLst>
            <a:ext uri="{AF507438-7753-43E0-B8FC-AC1667EBCBE1}">
              <a14:hiddenEffects xmlns:a14="http://schemas.microsoft.com/office/drawing/2010/main">
                <a:effectLst>
                  <a:outerShdw dist="35921" dir="18900000" algn="ctr" rotWithShape="0">
                    <a:schemeClr val="folHlink"/>
                  </a:outerShdw>
                </a:effectLst>
              </a14:hiddenEffects>
            </a:ext>
          </a:extLst>
        </p:spPr>
        <p:txBody>
          <a:bodyPr wrap="none" anchor="ctr"/>
          <a:lstStyle/>
          <a:p>
            <a:endParaRPr lang="ru-RU"/>
          </a:p>
        </p:txBody>
      </p:sp>
      <p:sp>
        <p:nvSpPr>
          <p:cNvPr id="18441" name="AutoShape 53"/>
          <p:cNvSpPr>
            <a:spLocks noChangeArrowheads="1"/>
          </p:cNvSpPr>
          <p:nvPr/>
        </p:nvSpPr>
        <p:spPr bwMode="gray">
          <a:xfrm>
            <a:off x="4664075" y="2968625"/>
            <a:ext cx="1993900" cy="495300"/>
          </a:xfrm>
          <a:prstGeom prst="roundRect">
            <a:avLst>
              <a:gd name="adj" fmla="val 50000"/>
            </a:avLst>
          </a:prstGeom>
          <a:solidFill>
            <a:srgbClr val="3366FF"/>
          </a:solidFill>
          <a:ln w="28575" algn="ctr">
            <a:solidFill>
              <a:schemeClr val="bg1"/>
            </a:solidFill>
            <a:round/>
            <a:headEnd/>
            <a:tailEnd/>
          </a:ln>
          <a:effectLst/>
          <a:extLst>
            <a:ext uri="{AF507438-7753-43E0-B8FC-AC1667EBCBE1}">
              <a14:hiddenEffects xmlns:a14="http://schemas.microsoft.com/office/drawing/2010/main">
                <a:effectLst>
                  <a:outerShdw dist="35921" dir="18900000" algn="ctr" rotWithShape="0">
                    <a:schemeClr val="tx2"/>
                  </a:outerShdw>
                </a:effectLst>
              </a14:hiddenEffects>
            </a:ext>
          </a:extLst>
        </p:spPr>
        <p:txBody>
          <a:bodyPr wrap="none" anchor="ctr"/>
          <a:lstStyle/>
          <a:p>
            <a:pPr algn="ctr" eaLnBrk="0" hangingPunct="0"/>
            <a:endParaRPr lang="ko-KR" altLang="en-US" sz="1800">
              <a:solidFill>
                <a:schemeClr val="bg1"/>
              </a:solidFill>
              <a:latin typeface="Times New Roman" pitchFamily="18" charset="0"/>
              <a:ea typeface="굴림" pitchFamily="34" charset="-127"/>
            </a:endParaRPr>
          </a:p>
        </p:txBody>
      </p:sp>
      <p:sp>
        <p:nvSpPr>
          <p:cNvPr id="18442" name="AutoShape 54"/>
          <p:cNvSpPr>
            <a:spLocks noChangeArrowheads="1"/>
          </p:cNvSpPr>
          <p:nvPr/>
        </p:nvSpPr>
        <p:spPr bwMode="gray">
          <a:xfrm>
            <a:off x="1936750" y="5372100"/>
            <a:ext cx="1993900" cy="495300"/>
          </a:xfrm>
          <a:prstGeom prst="roundRect">
            <a:avLst>
              <a:gd name="adj" fmla="val 50000"/>
            </a:avLst>
          </a:prstGeom>
          <a:solidFill>
            <a:srgbClr val="3366FF"/>
          </a:solidFill>
          <a:ln w="28575" algn="ctr">
            <a:solidFill>
              <a:schemeClr val="bg1"/>
            </a:solidFill>
            <a:round/>
            <a:headEnd/>
            <a:tailEnd/>
          </a:ln>
          <a:effectLst/>
          <a:extLst>
            <a:ext uri="{AF507438-7753-43E0-B8FC-AC1667EBCBE1}">
              <a14:hiddenEffects xmlns:a14="http://schemas.microsoft.com/office/drawing/2010/main">
                <a:effectLst>
                  <a:outerShdw dist="35921" dir="18900000" algn="ctr" rotWithShape="0">
                    <a:schemeClr val="tx2"/>
                  </a:outerShdw>
                </a:effectLst>
              </a14:hiddenEffects>
            </a:ext>
          </a:extLst>
        </p:spPr>
        <p:txBody>
          <a:bodyPr wrap="none" anchor="ctr"/>
          <a:lstStyle/>
          <a:p>
            <a:endParaRPr lang="ru-RU"/>
          </a:p>
        </p:txBody>
      </p:sp>
      <p:sp>
        <p:nvSpPr>
          <p:cNvPr id="18443" name="AutoShape 55"/>
          <p:cNvSpPr>
            <a:spLocks noChangeArrowheads="1"/>
          </p:cNvSpPr>
          <p:nvPr/>
        </p:nvSpPr>
        <p:spPr bwMode="gray">
          <a:xfrm>
            <a:off x="4664075" y="5372100"/>
            <a:ext cx="1993900" cy="495300"/>
          </a:xfrm>
          <a:prstGeom prst="roundRect">
            <a:avLst>
              <a:gd name="adj" fmla="val 50000"/>
            </a:avLst>
          </a:prstGeom>
          <a:solidFill>
            <a:srgbClr val="3366FF"/>
          </a:solidFill>
          <a:ln w="28575" algn="ctr">
            <a:solidFill>
              <a:schemeClr val="bg1"/>
            </a:solidFill>
            <a:round/>
            <a:headEnd/>
            <a:tailEnd/>
          </a:ln>
          <a:effectLst/>
          <a:extLst>
            <a:ext uri="{AF507438-7753-43E0-B8FC-AC1667EBCBE1}">
              <a14:hiddenEffects xmlns:a14="http://schemas.microsoft.com/office/drawing/2010/main">
                <a:effectLst>
                  <a:outerShdw dist="35921" dir="18900000" algn="ctr" rotWithShape="0">
                    <a:schemeClr val="folHlink"/>
                  </a:outerShdw>
                </a:effectLst>
              </a14:hiddenEffects>
            </a:ext>
          </a:extLst>
        </p:spPr>
        <p:txBody>
          <a:bodyPr wrap="none" anchor="ctr"/>
          <a:lstStyle/>
          <a:p>
            <a:pPr algn="ctr" eaLnBrk="0" hangingPunct="0"/>
            <a:endParaRPr lang="ko-KR" altLang="en-US" sz="1800">
              <a:solidFill>
                <a:schemeClr val="bg1"/>
              </a:solidFill>
              <a:latin typeface="Times New Roman" pitchFamily="18" charset="0"/>
              <a:ea typeface="굴림" pitchFamily="34" charset="-127"/>
            </a:endParaRPr>
          </a:p>
        </p:txBody>
      </p:sp>
      <p:sp>
        <p:nvSpPr>
          <p:cNvPr id="18444" name="Rectangle 56"/>
          <p:cNvSpPr>
            <a:spLocks noChangeArrowheads="1"/>
          </p:cNvSpPr>
          <p:nvPr/>
        </p:nvSpPr>
        <p:spPr bwMode="gray">
          <a:xfrm>
            <a:off x="2149475" y="2994025"/>
            <a:ext cx="1587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pPr>
            <a:r>
              <a:rPr lang="en-GB" altLang="ko-KR" sz="1000" b="1">
                <a:solidFill>
                  <a:schemeClr val="bg1"/>
                </a:solidFill>
                <a:ea typeface="굴림" pitchFamily="34" charset="-127"/>
              </a:rPr>
              <a:t>Article 1270, item 2, sub-item 11</a:t>
            </a:r>
            <a:endParaRPr lang="en-US" altLang="ko-KR" sz="1000" b="1">
              <a:solidFill>
                <a:schemeClr val="bg1"/>
              </a:solidFill>
              <a:ea typeface="굴림" pitchFamily="34" charset="-127"/>
            </a:endParaRPr>
          </a:p>
        </p:txBody>
      </p:sp>
      <p:sp>
        <p:nvSpPr>
          <p:cNvPr id="18445" name="Rectangle 57"/>
          <p:cNvSpPr>
            <a:spLocks noChangeArrowheads="1"/>
          </p:cNvSpPr>
          <p:nvPr/>
        </p:nvSpPr>
        <p:spPr bwMode="gray">
          <a:xfrm>
            <a:off x="4913313" y="2994025"/>
            <a:ext cx="15795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pPr>
            <a:r>
              <a:rPr lang="en-GB" altLang="ko-KR" sz="1000" b="1">
                <a:solidFill>
                  <a:schemeClr val="bg1"/>
                </a:solidFill>
                <a:ea typeface="굴림" pitchFamily="34" charset="-127"/>
              </a:rPr>
              <a:t>Article 1317, item 2, sub-item 3</a:t>
            </a:r>
            <a:endParaRPr lang="en-US" altLang="ko-KR" sz="1000" b="1">
              <a:solidFill>
                <a:schemeClr val="bg1"/>
              </a:solidFill>
              <a:ea typeface="굴림" pitchFamily="34" charset="-127"/>
            </a:endParaRPr>
          </a:p>
        </p:txBody>
      </p:sp>
      <p:sp>
        <p:nvSpPr>
          <p:cNvPr id="18446" name="Rectangle 58"/>
          <p:cNvSpPr>
            <a:spLocks noChangeArrowheads="1"/>
          </p:cNvSpPr>
          <p:nvPr/>
        </p:nvSpPr>
        <p:spPr bwMode="gray">
          <a:xfrm>
            <a:off x="2103438" y="5410200"/>
            <a:ext cx="16335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pPr>
            <a:r>
              <a:rPr lang="en-GB" altLang="ko-KR" sz="1000" b="1">
                <a:solidFill>
                  <a:schemeClr val="bg1"/>
                </a:solidFill>
                <a:ea typeface="굴림" pitchFamily="34" charset="-127"/>
              </a:rPr>
              <a:t>Article 1324, item 2, sub-item 4</a:t>
            </a:r>
            <a:endParaRPr lang="en-US" altLang="ko-KR" sz="1000" b="1">
              <a:solidFill>
                <a:schemeClr val="bg1"/>
              </a:solidFill>
              <a:ea typeface="굴림" pitchFamily="34" charset="-127"/>
            </a:endParaRPr>
          </a:p>
        </p:txBody>
      </p:sp>
      <p:sp>
        <p:nvSpPr>
          <p:cNvPr id="18447" name="Rectangle 59"/>
          <p:cNvSpPr>
            <a:spLocks noChangeArrowheads="1"/>
          </p:cNvSpPr>
          <p:nvPr/>
        </p:nvSpPr>
        <p:spPr bwMode="gray">
          <a:xfrm>
            <a:off x="4849813" y="5410200"/>
            <a:ext cx="16430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pPr>
            <a:r>
              <a:rPr lang="en-GB" altLang="ko-KR" sz="1000" b="1">
                <a:solidFill>
                  <a:schemeClr val="bg1"/>
                </a:solidFill>
                <a:ea typeface="굴림" pitchFamily="34" charset="-127"/>
              </a:rPr>
              <a:t>Article 1330, item 2, sub-item 5</a:t>
            </a:r>
            <a:endParaRPr lang="en-US" altLang="ko-KR" sz="1000" b="1">
              <a:solidFill>
                <a:schemeClr val="bg1"/>
              </a:solidFill>
              <a:ea typeface="굴림" pitchFamily="34" charset="-127"/>
            </a:endParaRPr>
          </a:p>
        </p:txBody>
      </p:sp>
      <p:sp>
        <p:nvSpPr>
          <p:cNvPr id="254012" name="Rectangle 60"/>
          <p:cNvSpPr>
            <a:spLocks noChangeArrowheads="1"/>
          </p:cNvSpPr>
          <p:nvPr/>
        </p:nvSpPr>
        <p:spPr bwMode="gray">
          <a:xfrm>
            <a:off x="3708400" y="3967163"/>
            <a:ext cx="1363663" cy="469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defRPr sz="2200" b="1">
                <a:solidFill>
                  <a:schemeClr val="tx1"/>
                </a:solidFill>
                <a:latin typeface="Arial" charset="0"/>
                <a:cs typeface="Arial" charset="0"/>
              </a:defRPr>
            </a:lvl1pPr>
            <a:lvl2pPr>
              <a:lnSpc>
                <a:spcPct val="90000"/>
              </a:lnSpc>
              <a:defRPr sz="2200" b="1">
                <a:solidFill>
                  <a:schemeClr val="tx1"/>
                </a:solidFill>
                <a:latin typeface="Arial" charset="0"/>
                <a:cs typeface="Arial" charset="0"/>
              </a:defRPr>
            </a:lvl2pPr>
            <a:lvl3pPr>
              <a:lnSpc>
                <a:spcPct val="90000"/>
              </a:lnSpc>
              <a:defRPr sz="2200" b="1">
                <a:solidFill>
                  <a:schemeClr val="tx1"/>
                </a:solidFill>
                <a:latin typeface="Arial" charset="0"/>
                <a:cs typeface="Arial" charset="0"/>
              </a:defRPr>
            </a:lvl3pPr>
            <a:lvl4pPr>
              <a:lnSpc>
                <a:spcPct val="90000"/>
              </a:lnSpc>
              <a:defRPr sz="2200" b="1">
                <a:solidFill>
                  <a:schemeClr val="tx1"/>
                </a:solidFill>
                <a:latin typeface="Arial" charset="0"/>
                <a:cs typeface="Arial" charset="0"/>
              </a:defRPr>
            </a:lvl4pPr>
            <a:lvl5pPr>
              <a:lnSpc>
                <a:spcPct val="90000"/>
              </a:lnSpc>
              <a:defRPr sz="2200" b="1">
                <a:solidFill>
                  <a:schemeClr val="tx1"/>
                </a:solidFill>
                <a:latin typeface="Arial" charset="0"/>
                <a:cs typeface="Arial" charset="0"/>
              </a:defRPr>
            </a:lvl5pPr>
            <a:lvl6pPr marL="457200" fontAlgn="base">
              <a:lnSpc>
                <a:spcPct val="90000"/>
              </a:lnSpc>
              <a:spcBef>
                <a:spcPct val="0"/>
              </a:spcBef>
              <a:spcAft>
                <a:spcPct val="0"/>
              </a:spcAft>
              <a:defRPr sz="2200" b="1">
                <a:solidFill>
                  <a:schemeClr val="tx1"/>
                </a:solidFill>
                <a:latin typeface="Arial" charset="0"/>
                <a:cs typeface="Arial" charset="0"/>
              </a:defRPr>
            </a:lvl6pPr>
            <a:lvl7pPr marL="914400" fontAlgn="base">
              <a:lnSpc>
                <a:spcPct val="90000"/>
              </a:lnSpc>
              <a:spcBef>
                <a:spcPct val="0"/>
              </a:spcBef>
              <a:spcAft>
                <a:spcPct val="0"/>
              </a:spcAft>
              <a:defRPr sz="2200" b="1">
                <a:solidFill>
                  <a:schemeClr val="tx1"/>
                </a:solidFill>
                <a:latin typeface="Arial" charset="0"/>
                <a:cs typeface="Arial" charset="0"/>
              </a:defRPr>
            </a:lvl7pPr>
            <a:lvl8pPr marL="1371600" fontAlgn="base">
              <a:lnSpc>
                <a:spcPct val="90000"/>
              </a:lnSpc>
              <a:spcBef>
                <a:spcPct val="0"/>
              </a:spcBef>
              <a:spcAft>
                <a:spcPct val="0"/>
              </a:spcAft>
              <a:defRPr sz="2200" b="1">
                <a:solidFill>
                  <a:schemeClr val="tx1"/>
                </a:solidFill>
                <a:latin typeface="Arial" charset="0"/>
                <a:cs typeface="Arial" charset="0"/>
              </a:defRPr>
            </a:lvl8pPr>
            <a:lvl9pPr marL="1828800" fontAlgn="base">
              <a:lnSpc>
                <a:spcPct val="90000"/>
              </a:lnSpc>
              <a:spcBef>
                <a:spcPct val="0"/>
              </a:spcBef>
              <a:spcAft>
                <a:spcPct val="0"/>
              </a:spcAft>
              <a:defRPr sz="2200" b="1">
                <a:solidFill>
                  <a:schemeClr val="tx1"/>
                </a:solidFill>
                <a:latin typeface="Arial" charset="0"/>
                <a:cs typeface="Arial" charset="0"/>
              </a:defRPr>
            </a:lvl9pPr>
          </a:lstStyle>
          <a:p>
            <a:pPr algn="ctr">
              <a:defRPr/>
            </a:pPr>
            <a:r>
              <a:rPr lang="en-GB" altLang="ko-KR" sz="1050" dirty="0">
                <a:ea typeface="굴림" charset="-127"/>
              </a:rPr>
              <a:t>IV Part of Russian Civil Code</a:t>
            </a:r>
            <a:endParaRPr lang="en-US" altLang="ko-KR" sz="1050" dirty="0">
              <a:ea typeface="굴림" charset="-127"/>
            </a:endParaRPr>
          </a:p>
        </p:txBody>
      </p:sp>
      <p:sp>
        <p:nvSpPr>
          <p:cNvPr id="18449" name="Rectangle 63"/>
          <p:cNvSpPr>
            <a:spLocks noChangeArrowheads="1"/>
          </p:cNvSpPr>
          <p:nvPr/>
        </p:nvSpPr>
        <p:spPr bwMode="gray">
          <a:xfrm>
            <a:off x="1422400" y="2187575"/>
            <a:ext cx="17700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pPr>
            <a:r>
              <a:rPr lang="en-GB" altLang="ko-KR" sz="1400" b="1">
                <a:ea typeface="굴림" pitchFamily="34" charset="-127"/>
              </a:rPr>
              <a:t>AUTHORS</a:t>
            </a:r>
            <a:endParaRPr lang="en-US" altLang="ko-KR" sz="1400" b="1">
              <a:ea typeface="굴림" pitchFamily="34" charset="-127"/>
            </a:endParaRPr>
          </a:p>
        </p:txBody>
      </p:sp>
      <p:sp>
        <p:nvSpPr>
          <p:cNvPr id="18450" name="Rectangle 64"/>
          <p:cNvSpPr>
            <a:spLocks noChangeArrowheads="1"/>
          </p:cNvSpPr>
          <p:nvPr/>
        </p:nvSpPr>
        <p:spPr bwMode="gray">
          <a:xfrm>
            <a:off x="5626100" y="2201863"/>
            <a:ext cx="17510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pPr>
            <a:r>
              <a:rPr lang="en-GB" altLang="ko-KR" sz="1400" b="1">
                <a:ea typeface="굴림" pitchFamily="34" charset="-127"/>
              </a:rPr>
              <a:t>PERFORMERS</a:t>
            </a:r>
            <a:endParaRPr lang="en-US" altLang="ko-KR" sz="1400" b="1">
              <a:ea typeface="굴림" pitchFamily="34" charset="-127"/>
            </a:endParaRPr>
          </a:p>
        </p:txBody>
      </p:sp>
      <p:sp>
        <p:nvSpPr>
          <p:cNvPr id="18451" name="Rectangle 66"/>
          <p:cNvSpPr>
            <a:spLocks noChangeArrowheads="1"/>
          </p:cNvSpPr>
          <p:nvPr/>
        </p:nvSpPr>
        <p:spPr bwMode="gray">
          <a:xfrm>
            <a:off x="1331913" y="4583113"/>
            <a:ext cx="19542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pPr>
            <a:r>
              <a:rPr lang="en-GB" altLang="ko-KR" sz="1400" b="1">
                <a:ea typeface="굴림" pitchFamily="34" charset="-127"/>
              </a:rPr>
              <a:t>PRODUCERS</a:t>
            </a:r>
            <a:endParaRPr lang="en-US" altLang="ko-KR" sz="1400" b="1">
              <a:ea typeface="굴림" pitchFamily="34" charset="-127"/>
            </a:endParaRPr>
          </a:p>
        </p:txBody>
      </p:sp>
      <p:sp>
        <p:nvSpPr>
          <p:cNvPr id="18452" name="Rectangle 67"/>
          <p:cNvSpPr>
            <a:spLocks noChangeArrowheads="1"/>
          </p:cNvSpPr>
          <p:nvPr/>
        </p:nvSpPr>
        <p:spPr bwMode="gray">
          <a:xfrm>
            <a:off x="5373688" y="4337050"/>
            <a:ext cx="2244725"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0000"/>
              </a:lnSpc>
            </a:pPr>
            <a:r>
              <a:rPr lang="en-GB" altLang="ko-KR" sz="1400" b="1">
                <a:ea typeface="굴림" pitchFamily="34" charset="-127"/>
              </a:rPr>
              <a:t>BROADCASTERS</a:t>
            </a:r>
            <a:endParaRPr lang="en-US" altLang="ko-KR" sz="1400" b="1">
              <a:ea typeface="굴림" pitchFamily="34" charset="-127"/>
            </a:endParaRPr>
          </a:p>
        </p:txBody>
      </p:sp>
      <p:sp>
        <p:nvSpPr>
          <p:cNvPr id="18453" name="Rectangle 68"/>
          <p:cNvSpPr>
            <a:spLocks noChangeArrowheads="1"/>
          </p:cNvSpPr>
          <p:nvPr/>
        </p:nvSpPr>
        <p:spPr bwMode="auto">
          <a:xfrm>
            <a:off x="163513" y="177800"/>
            <a:ext cx="87582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ru-RU" sz="1200" b="1">
                <a:solidFill>
                  <a:srgbClr val="1C1C1C"/>
                </a:solidFill>
              </a:rPr>
              <a:t>Circle of subjects of the right to make available to the public as applied to IV part of Russian Civil Code</a:t>
            </a:r>
            <a:endParaRPr lang="en-US" altLang="ru-RU" sz="1200" b="1">
              <a:solidFill>
                <a:srgbClr val="1C1C1C"/>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9459" name="Rectangle 3"/>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9460" name="Rectangle 4"/>
          <p:cNvSpPr>
            <a:spLocks noChangeArrowheads="1"/>
          </p:cNvSpPr>
          <p:nvPr/>
        </p:nvSpPr>
        <p:spPr bwMode="auto">
          <a:xfrm rot="5400000">
            <a:off x="4730750" y="25590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9461" name="Rectangle 5"/>
          <p:cNvSpPr>
            <a:spLocks noChangeArrowheads="1"/>
          </p:cNvSpPr>
          <p:nvPr/>
        </p:nvSpPr>
        <p:spPr bwMode="auto">
          <a:xfrm rot="5400000">
            <a:off x="4645025"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9462" name="Rectangle 6"/>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9463" name="Rectangle 11"/>
          <p:cNvSpPr>
            <a:spLocks noChangeArrowheads="1"/>
          </p:cNvSpPr>
          <p:nvPr/>
        </p:nvSpPr>
        <p:spPr bwMode="gray">
          <a:xfrm>
            <a:off x="5062538" y="1062038"/>
            <a:ext cx="3757612" cy="663575"/>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en-GB" altLang="ru-RU" sz="1600" b="1">
                <a:solidFill>
                  <a:schemeClr val="bg1"/>
                </a:solidFill>
              </a:rPr>
              <a:t>Article 8 WCT</a:t>
            </a:r>
            <a:endParaRPr lang="en-GB" altLang="ru-RU" sz="1600" b="1" noProof="1">
              <a:solidFill>
                <a:schemeClr val="bg1"/>
              </a:solidFill>
            </a:endParaRPr>
          </a:p>
        </p:txBody>
      </p:sp>
      <p:sp>
        <p:nvSpPr>
          <p:cNvPr id="19464" name="Rectangle 13"/>
          <p:cNvSpPr>
            <a:spLocks noChangeArrowheads="1"/>
          </p:cNvSpPr>
          <p:nvPr/>
        </p:nvSpPr>
        <p:spPr bwMode="gray">
          <a:xfrm>
            <a:off x="131763" y="1031875"/>
            <a:ext cx="3960812" cy="650875"/>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en-GB" altLang="ru-RU" sz="1600" b="1">
                <a:solidFill>
                  <a:schemeClr val="bg1"/>
                </a:solidFill>
              </a:rPr>
              <a:t>Article 1270, item 2, sub-item 11</a:t>
            </a:r>
            <a:endParaRPr lang="en-GB" altLang="ru-RU" sz="1600" b="1" noProof="1">
              <a:solidFill>
                <a:schemeClr val="bg1"/>
              </a:solidFill>
            </a:endParaRPr>
          </a:p>
        </p:txBody>
      </p:sp>
      <p:sp>
        <p:nvSpPr>
          <p:cNvPr id="19465" name="Rectangle 5"/>
          <p:cNvSpPr>
            <a:spLocks noChangeArrowheads="1"/>
          </p:cNvSpPr>
          <p:nvPr/>
        </p:nvSpPr>
        <p:spPr bwMode="gray">
          <a:xfrm>
            <a:off x="5062538" y="1692275"/>
            <a:ext cx="3757612" cy="290988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r>
              <a:rPr lang="en-GB" altLang="ru-RU" sz="1400" b="1"/>
              <a:t>Without prejudice to the provisions of Articles 11(1)(ii), 11bis(1)(i) and (ii), 11ter(1)(ii), 14(1)(ii) and 14bis(1) of the Berne Convention, authors of literary and artistic works shall enjoy the exclusive right of authorizing </a:t>
            </a:r>
            <a:r>
              <a:rPr lang="en-GB" altLang="ru-RU" sz="1400" b="1" u="sng">
                <a:solidFill>
                  <a:srgbClr val="FF0000"/>
                </a:solidFill>
              </a:rPr>
              <a:t>any communication</a:t>
            </a:r>
            <a:r>
              <a:rPr lang="en-GB" altLang="ru-RU" sz="1400" b="1"/>
              <a:t> to the public of their works, </a:t>
            </a:r>
            <a:r>
              <a:rPr lang="en-GB" altLang="ru-RU" sz="1400" b="1" u="sng">
                <a:solidFill>
                  <a:srgbClr val="FF0000"/>
                </a:solidFill>
              </a:rPr>
              <a:t>by wire or wireless means</a:t>
            </a:r>
            <a:r>
              <a:rPr lang="en-GB" altLang="ru-RU" sz="1400" b="1"/>
              <a:t>, including the making available to the public of their works in such a way that </a:t>
            </a:r>
            <a:r>
              <a:rPr lang="en-GB" altLang="ru-RU" sz="1400" b="1" u="sng">
                <a:solidFill>
                  <a:srgbClr val="FF0000"/>
                </a:solidFill>
              </a:rPr>
              <a:t>members of the public</a:t>
            </a:r>
            <a:r>
              <a:rPr lang="en-GB" altLang="ru-RU" sz="1400" b="1"/>
              <a:t> may access these works from a place and at a time individually chosen by them.</a:t>
            </a:r>
            <a:endParaRPr lang="en-GB" altLang="ru-RU" sz="1400" b="1" noProof="1"/>
          </a:p>
        </p:txBody>
      </p:sp>
      <p:sp>
        <p:nvSpPr>
          <p:cNvPr id="19466" name="Rectangle 14"/>
          <p:cNvSpPr>
            <a:spLocks noChangeArrowheads="1"/>
          </p:cNvSpPr>
          <p:nvPr/>
        </p:nvSpPr>
        <p:spPr bwMode="gray">
          <a:xfrm>
            <a:off x="149225" y="1660525"/>
            <a:ext cx="3932238" cy="289718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r>
              <a:rPr lang="en-GB" altLang="ru-RU" b="1" i="1"/>
              <a:t>making a work available to the public in such a way that </a:t>
            </a:r>
            <a:r>
              <a:rPr lang="en-GB" altLang="ru-RU" b="1" i="1" u="sng">
                <a:solidFill>
                  <a:srgbClr val="FF0000"/>
                </a:solidFill>
              </a:rPr>
              <a:t>any person</a:t>
            </a:r>
            <a:r>
              <a:rPr lang="en-GB" altLang="ru-RU" b="1" i="1"/>
              <a:t> can access it from any place and at any time individually chosen by such person (making available to the public)</a:t>
            </a:r>
            <a:endParaRPr lang="fr-FR" altLang="ru-RU"/>
          </a:p>
        </p:txBody>
      </p:sp>
      <p:sp>
        <p:nvSpPr>
          <p:cNvPr id="19467" name="Rectangle 11"/>
          <p:cNvSpPr>
            <a:spLocks noChangeArrowheads="1"/>
          </p:cNvSpPr>
          <p:nvPr/>
        </p:nvSpPr>
        <p:spPr bwMode="gray">
          <a:xfrm>
            <a:off x="300038" y="187325"/>
            <a:ext cx="85201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lnSpc>
                <a:spcPct val="90000"/>
              </a:lnSpc>
            </a:pPr>
            <a:r>
              <a:rPr lang="en-GB" altLang="ru-RU" sz="1400" b="1"/>
              <a:t>IV Part of Russian Civil Code and WCT</a:t>
            </a:r>
          </a:p>
        </p:txBody>
      </p:sp>
      <p:sp>
        <p:nvSpPr>
          <p:cNvPr id="19468" name="AutoShape 41"/>
          <p:cNvSpPr>
            <a:spLocks noChangeArrowheads="1"/>
          </p:cNvSpPr>
          <p:nvPr/>
        </p:nvSpPr>
        <p:spPr bwMode="auto">
          <a:xfrm flipH="1">
            <a:off x="3825875" y="14446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19469" name="AutoShape 18"/>
          <p:cNvSpPr>
            <a:spLocks noChangeArrowheads="1"/>
          </p:cNvSpPr>
          <p:nvPr/>
        </p:nvSpPr>
        <p:spPr bwMode="auto">
          <a:xfrm>
            <a:off x="4635500" y="14446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19470" name="Rectangle 14"/>
          <p:cNvSpPr>
            <a:spLocks noChangeArrowheads="1"/>
          </p:cNvSpPr>
          <p:nvPr/>
        </p:nvSpPr>
        <p:spPr bwMode="gray">
          <a:xfrm>
            <a:off x="827088" y="4627563"/>
            <a:ext cx="8026400" cy="1265237"/>
          </a:xfrm>
          <a:prstGeom prst="rect">
            <a:avLst/>
          </a:prstGeom>
          <a:solidFill>
            <a:schemeClr val="bg1"/>
          </a:solidFill>
          <a:ln w="12700">
            <a:solidFill>
              <a:srgbClr val="DDDDDD"/>
            </a:solidFill>
            <a:miter lim="800000"/>
            <a:headEnd/>
            <a:tailEnd/>
          </a:ln>
          <a:effectLst/>
          <a:extLst>
            <a:ext uri="{AF507438-7753-43E0-B8FC-AC1667EBCBE1}">
              <a14:hiddenEffects xmlns:a14="http://schemas.microsoft.com/office/drawing/2010/main">
                <a:effectLst>
                  <a:outerShdw dist="53882" dir="2700000" algn="ctr" rotWithShape="0">
                    <a:srgbClr val="808080">
                      <a:alpha val="50000"/>
                    </a:srgbClr>
                  </a:outerShdw>
                </a:effectLst>
              </a14:hiddenEffects>
            </a:ext>
          </a:extLst>
        </p:spPr>
        <p:txBody>
          <a:bodyPr lIns="108000" tIns="108000" rIns="144000" bIns="72000" anchor="ctr"/>
          <a:lstStyle/>
          <a:p>
            <a:pPr marL="190500" indent="-190500" algn="ctr">
              <a:lnSpc>
                <a:spcPct val="90000"/>
              </a:lnSpc>
              <a:spcAft>
                <a:spcPct val="20000"/>
              </a:spcAft>
              <a:buClr>
                <a:srgbClr val="292929"/>
              </a:buClr>
              <a:buFont typeface="Wingdings" pitchFamily="2" charset="2"/>
              <a:buNone/>
            </a:pPr>
            <a:r>
              <a:rPr lang="en-GB" altLang="ru-RU" sz="1400" b="1"/>
              <a:t>The wording, used in article 1270, item 2, sub-item 11 of Russian Civil Code, is more precisely correspond to the wording contained in article 8 WCT</a:t>
            </a:r>
          </a:p>
          <a:p>
            <a:pPr marL="190500" indent="-190500" algn="ctr">
              <a:lnSpc>
                <a:spcPct val="90000"/>
              </a:lnSpc>
              <a:spcAft>
                <a:spcPct val="20000"/>
              </a:spcAft>
              <a:buClr>
                <a:srgbClr val="292929"/>
              </a:buClr>
              <a:buFont typeface="Wingdings" pitchFamily="2" charset="2"/>
              <a:buNone/>
            </a:pPr>
            <a:r>
              <a:rPr lang="en-GB" altLang="ru-RU" sz="1400" b="1" u="sng">
                <a:solidFill>
                  <a:srgbClr val="FF0000"/>
                </a:solidFill>
              </a:rPr>
              <a:t>(The main difference: definition of “the public”)</a:t>
            </a:r>
          </a:p>
          <a:p>
            <a:pPr marL="190500" indent="-190500" algn="ctr">
              <a:lnSpc>
                <a:spcPct val="90000"/>
              </a:lnSpc>
              <a:spcAft>
                <a:spcPct val="20000"/>
              </a:spcAft>
              <a:buClr>
                <a:srgbClr val="292929"/>
              </a:buClr>
              <a:buFont typeface="Wingdings" pitchFamily="2" charset="2"/>
              <a:buNone/>
            </a:pPr>
            <a:endParaRPr lang="en-GB" altLang="ru-RU" sz="1200" b="1" u="sng">
              <a:solidFill>
                <a:srgbClr val="FF0000"/>
              </a:solidFill>
            </a:endParaRPr>
          </a:p>
        </p:txBody>
      </p:sp>
      <p:sp>
        <p:nvSpPr>
          <p:cNvPr id="19471" name="Rectangle 14"/>
          <p:cNvSpPr>
            <a:spLocks noChangeArrowheads="1"/>
          </p:cNvSpPr>
          <p:nvPr/>
        </p:nvSpPr>
        <p:spPr bwMode="gray">
          <a:xfrm rot="-5400000">
            <a:off x="-179388" y="5008563"/>
            <a:ext cx="1298575" cy="546100"/>
          </a:xfrm>
          <a:prstGeom prst="rect">
            <a:avLst/>
          </a:prstGeom>
          <a:solidFill>
            <a:srgbClr val="C40505"/>
          </a:solidFill>
          <a:ln w="12700">
            <a:solidFill>
              <a:srgbClr val="9F9F9F"/>
            </a:solidFill>
            <a:miter lim="800000"/>
            <a:headEnd/>
            <a:tailEnd/>
          </a:ln>
          <a:effectLst>
            <a:outerShdw dist="53882" dir="2700000" algn="ctr" rotWithShape="0">
              <a:srgbClr val="808080">
                <a:alpha val="50000"/>
              </a:srgbClr>
            </a:outerShdw>
          </a:effectLst>
        </p:spPr>
        <p:txBody>
          <a:bodyPr lIns="0" tIns="0" rIns="0" bIns="0" anchor="ctr"/>
          <a:lstStyle/>
          <a:p>
            <a:pPr marL="190500" indent="-190500" algn="ctr">
              <a:lnSpc>
                <a:spcPct val="90000"/>
              </a:lnSpc>
              <a:spcAft>
                <a:spcPct val="20000"/>
              </a:spcAft>
              <a:buClr>
                <a:srgbClr val="292929"/>
              </a:buClr>
              <a:buFont typeface="Wingdings" pitchFamily="2" charset="2"/>
              <a:buNone/>
            </a:pPr>
            <a:r>
              <a:rPr lang="en-GB" altLang="ru-RU" sz="1200" b="1">
                <a:solidFill>
                  <a:schemeClr val="bg1"/>
                </a:solidFill>
              </a:rPr>
              <a:t>CONCLUSION</a:t>
            </a:r>
            <a:endParaRPr lang="en-GB" altLang="ru-RU" sz="1200" b="1" noProof="1">
              <a:solidFill>
                <a:schemeClr val="bg1"/>
              </a:solidFill>
            </a:endParaRPr>
          </a:p>
        </p:txBody>
      </p:sp>
      <p:sp>
        <p:nvSpPr>
          <p:cNvPr id="19472" name="Rectangle 13"/>
          <p:cNvSpPr>
            <a:spLocks noChangeArrowheads="1"/>
          </p:cNvSpPr>
          <p:nvPr/>
        </p:nvSpPr>
        <p:spPr bwMode="auto">
          <a:xfrm>
            <a:off x="1171575" y="6084888"/>
            <a:ext cx="7594600" cy="27463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ru-RU" sz="1200" b="1">
                <a:solidFill>
                  <a:schemeClr val="bg1"/>
                </a:solidFill>
              </a:rPr>
              <a:t>The right to make available under IV Part of Russian Civil Code</a:t>
            </a:r>
          </a:p>
        </p:txBody>
      </p:sp>
      <p:sp>
        <p:nvSpPr>
          <p:cNvPr id="4" name="AutoShape 41"/>
          <p:cNvSpPr>
            <a:spLocks noChangeArrowheads="1"/>
          </p:cNvSpPr>
          <p:nvPr/>
        </p:nvSpPr>
        <p:spPr bwMode="auto">
          <a:xfrm flipH="1">
            <a:off x="3825875" y="1444625"/>
            <a:ext cx="661988" cy="879475"/>
          </a:xfrm>
          <a:prstGeom prst="rightArrow">
            <a:avLst>
              <a:gd name="adj1" fmla="val 50111"/>
              <a:gd name="adj2" fmla="val 63157"/>
            </a:avLst>
          </a:prstGeom>
          <a:gradFill rotWithShape="1">
            <a:gsLst>
              <a:gs pos="0">
                <a:schemeClr val="tx2">
                  <a:gamma/>
                  <a:shade val="46275"/>
                  <a:invGamma/>
                </a:schemeClr>
              </a:gs>
              <a:gs pos="100000">
                <a:schemeClr val="tx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sz="1800" noProof="1"/>
          </a:p>
        </p:txBody>
      </p:sp>
      <p:sp>
        <p:nvSpPr>
          <p:cNvPr id="19474" name="AutoShape 18"/>
          <p:cNvSpPr>
            <a:spLocks noChangeArrowheads="1"/>
          </p:cNvSpPr>
          <p:nvPr/>
        </p:nvSpPr>
        <p:spPr bwMode="auto">
          <a:xfrm>
            <a:off x="4635500" y="1444625"/>
            <a:ext cx="661988" cy="879475"/>
          </a:xfrm>
          <a:prstGeom prst="rightArrow">
            <a:avLst>
              <a:gd name="adj1" fmla="val 50111"/>
              <a:gd name="adj2" fmla="val 63157"/>
            </a:avLst>
          </a:prstGeom>
          <a:gradFill rotWithShape="1">
            <a:gsLst>
              <a:gs pos="0">
                <a:srgbClr val="C40505"/>
              </a:gs>
              <a:gs pos="100000">
                <a:srgbClr val="5B020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19475" name="Rectangle 19"/>
          <p:cNvSpPr>
            <a:spLocks noChangeArrowheads="1"/>
          </p:cNvSpPr>
          <p:nvPr/>
        </p:nvSpPr>
        <p:spPr bwMode="auto">
          <a:xfrm rot="5400000">
            <a:off x="4514850"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483" name="Rectangle 3"/>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484" name="Rectangle 4"/>
          <p:cNvSpPr>
            <a:spLocks noChangeArrowheads="1"/>
          </p:cNvSpPr>
          <p:nvPr/>
        </p:nvSpPr>
        <p:spPr bwMode="auto">
          <a:xfrm rot="5400000">
            <a:off x="4730750" y="25590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485" name="Rectangle 5"/>
          <p:cNvSpPr>
            <a:spLocks noChangeArrowheads="1"/>
          </p:cNvSpPr>
          <p:nvPr/>
        </p:nvSpPr>
        <p:spPr bwMode="auto">
          <a:xfrm rot="5400000">
            <a:off x="4645025"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486" name="Rectangle 6"/>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487" name="Rectangle 11"/>
          <p:cNvSpPr>
            <a:spLocks noChangeArrowheads="1"/>
          </p:cNvSpPr>
          <p:nvPr/>
        </p:nvSpPr>
        <p:spPr bwMode="gray">
          <a:xfrm>
            <a:off x="5062538" y="1062038"/>
            <a:ext cx="3757612" cy="663575"/>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en-GB" altLang="ru-RU" sz="1600" b="1">
                <a:solidFill>
                  <a:schemeClr val="bg1"/>
                </a:solidFill>
              </a:rPr>
              <a:t>Article 10 WPPT</a:t>
            </a:r>
            <a:endParaRPr lang="en-GB" altLang="ru-RU" sz="1600" b="1" noProof="1">
              <a:solidFill>
                <a:schemeClr val="bg1"/>
              </a:solidFill>
            </a:endParaRPr>
          </a:p>
        </p:txBody>
      </p:sp>
      <p:sp>
        <p:nvSpPr>
          <p:cNvPr id="20488" name="Rectangle 13"/>
          <p:cNvSpPr>
            <a:spLocks noChangeArrowheads="1"/>
          </p:cNvSpPr>
          <p:nvPr/>
        </p:nvSpPr>
        <p:spPr bwMode="gray">
          <a:xfrm>
            <a:off x="131763" y="1031875"/>
            <a:ext cx="3960812" cy="650875"/>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en-GB" altLang="ru-RU" sz="1600" b="1">
                <a:solidFill>
                  <a:schemeClr val="bg1"/>
                </a:solidFill>
              </a:rPr>
              <a:t>Article 1317, item 2, sub-item 3</a:t>
            </a:r>
            <a:endParaRPr lang="en-GB" altLang="ru-RU" sz="1600" b="1" noProof="1">
              <a:solidFill>
                <a:schemeClr val="bg1"/>
              </a:solidFill>
            </a:endParaRPr>
          </a:p>
        </p:txBody>
      </p:sp>
      <p:sp>
        <p:nvSpPr>
          <p:cNvPr id="20489" name="Rectangle 5"/>
          <p:cNvSpPr>
            <a:spLocks noChangeArrowheads="1"/>
          </p:cNvSpPr>
          <p:nvPr/>
        </p:nvSpPr>
        <p:spPr bwMode="gray">
          <a:xfrm>
            <a:off x="5062538" y="1692275"/>
            <a:ext cx="3757612" cy="290988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r>
              <a:rPr lang="en-GB" altLang="ru-RU" sz="1600" b="1"/>
              <a:t>Performers shall enjoy the exclusive right of authorizing the making available to the public of their performances fixed in phonograms, </a:t>
            </a:r>
            <a:r>
              <a:rPr lang="en-GB" altLang="ru-RU" sz="1600" b="1" u="sng">
                <a:solidFill>
                  <a:srgbClr val="FF0000"/>
                </a:solidFill>
              </a:rPr>
              <a:t>by wire or wireless means</a:t>
            </a:r>
            <a:r>
              <a:rPr lang="en-GB" altLang="ru-RU" sz="1600" b="1"/>
              <a:t>, in such a way that </a:t>
            </a:r>
            <a:r>
              <a:rPr lang="en-GB" altLang="ru-RU" sz="1600" b="1" u="sng">
                <a:solidFill>
                  <a:srgbClr val="FF0000"/>
                </a:solidFill>
              </a:rPr>
              <a:t>members of the public</a:t>
            </a:r>
            <a:r>
              <a:rPr lang="en-GB" altLang="ru-RU" sz="1600" b="1"/>
              <a:t> may access them from a place and at a time individually chosen by them.</a:t>
            </a:r>
            <a:endParaRPr lang="en-GB" altLang="ru-RU" sz="1600" b="1" noProof="1"/>
          </a:p>
        </p:txBody>
      </p:sp>
      <p:sp>
        <p:nvSpPr>
          <p:cNvPr id="20490" name="Rectangle 14"/>
          <p:cNvSpPr>
            <a:spLocks noChangeArrowheads="1"/>
          </p:cNvSpPr>
          <p:nvPr/>
        </p:nvSpPr>
        <p:spPr bwMode="gray">
          <a:xfrm>
            <a:off x="149225" y="1660525"/>
            <a:ext cx="3932238" cy="289718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r>
              <a:rPr lang="en-GB" altLang="ru-RU" sz="1800" b="1"/>
              <a:t>the right to make a performance available to the public in such a way that </a:t>
            </a:r>
            <a:r>
              <a:rPr lang="en-GB" altLang="ru-RU" sz="1800" b="1" u="sng">
                <a:solidFill>
                  <a:srgbClr val="FF0000"/>
                </a:solidFill>
              </a:rPr>
              <a:t>any person</a:t>
            </a:r>
            <a:r>
              <a:rPr lang="en-GB" altLang="ru-RU" sz="1800" b="1"/>
              <a:t> can access it from any place and at any time individually chosen by such person (making available to the public)</a:t>
            </a:r>
            <a:endParaRPr lang="fr-FR" altLang="ru-RU" sz="1800" b="1"/>
          </a:p>
        </p:txBody>
      </p:sp>
      <p:sp>
        <p:nvSpPr>
          <p:cNvPr id="20491" name="Rectangle 11"/>
          <p:cNvSpPr>
            <a:spLocks noChangeArrowheads="1"/>
          </p:cNvSpPr>
          <p:nvPr/>
        </p:nvSpPr>
        <p:spPr bwMode="gray">
          <a:xfrm>
            <a:off x="300038" y="187325"/>
            <a:ext cx="85201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lnSpc>
                <a:spcPct val="90000"/>
              </a:lnSpc>
            </a:pPr>
            <a:r>
              <a:rPr lang="en-GB" altLang="ru-RU" sz="1400" b="1"/>
              <a:t>IV Part of Russian Civil Code and WPPT (performers)</a:t>
            </a:r>
          </a:p>
        </p:txBody>
      </p:sp>
      <p:sp>
        <p:nvSpPr>
          <p:cNvPr id="20492" name="AutoShape 41"/>
          <p:cNvSpPr>
            <a:spLocks noChangeArrowheads="1"/>
          </p:cNvSpPr>
          <p:nvPr/>
        </p:nvSpPr>
        <p:spPr bwMode="auto">
          <a:xfrm flipH="1">
            <a:off x="3825875" y="14446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20493" name="AutoShape 18"/>
          <p:cNvSpPr>
            <a:spLocks noChangeArrowheads="1"/>
          </p:cNvSpPr>
          <p:nvPr/>
        </p:nvSpPr>
        <p:spPr bwMode="auto">
          <a:xfrm>
            <a:off x="4635500" y="14446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20494" name="Rectangle 14"/>
          <p:cNvSpPr>
            <a:spLocks noChangeArrowheads="1"/>
          </p:cNvSpPr>
          <p:nvPr/>
        </p:nvSpPr>
        <p:spPr bwMode="gray">
          <a:xfrm>
            <a:off x="827088" y="4627563"/>
            <a:ext cx="8026400" cy="1265237"/>
          </a:xfrm>
          <a:prstGeom prst="rect">
            <a:avLst/>
          </a:prstGeom>
          <a:solidFill>
            <a:schemeClr val="bg1"/>
          </a:solidFill>
          <a:ln w="12700">
            <a:solidFill>
              <a:srgbClr val="DDDDDD"/>
            </a:solidFill>
            <a:miter lim="800000"/>
            <a:headEnd/>
            <a:tailEnd/>
          </a:ln>
          <a:effectLst/>
          <a:extLst>
            <a:ext uri="{AF507438-7753-43E0-B8FC-AC1667EBCBE1}">
              <a14:hiddenEffects xmlns:a14="http://schemas.microsoft.com/office/drawing/2010/main">
                <a:effectLst>
                  <a:outerShdw dist="53882" dir="2700000" algn="ctr" rotWithShape="0">
                    <a:srgbClr val="808080">
                      <a:alpha val="50000"/>
                    </a:srgbClr>
                  </a:outerShdw>
                </a:effectLst>
              </a14:hiddenEffects>
            </a:ext>
          </a:extLst>
        </p:spPr>
        <p:txBody>
          <a:bodyPr lIns="108000" tIns="108000" rIns="144000" bIns="72000" anchor="ctr"/>
          <a:lstStyle/>
          <a:p>
            <a:pPr marL="190500" indent="-190500" algn="ctr">
              <a:lnSpc>
                <a:spcPct val="90000"/>
              </a:lnSpc>
              <a:spcAft>
                <a:spcPct val="20000"/>
              </a:spcAft>
              <a:buClr>
                <a:srgbClr val="292929"/>
              </a:buClr>
              <a:buFont typeface="Wingdings" pitchFamily="2" charset="2"/>
              <a:buNone/>
            </a:pPr>
            <a:r>
              <a:rPr lang="en-GB" altLang="ru-RU" sz="1400" b="1"/>
              <a:t>The wording, used in article 1317, item 2, sub-item 3 of Russian Civil Code, is more precisely correspond to the wording contained in article 10 WCT</a:t>
            </a:r>
          </a:p>
          <a:p>
            <a:pPr marL="190500" indent="-190500" algn="ctr">
              <a:lnSpc>
                <a:spcPct val="90000"/>
              </a:lnSpc>
              <a:spcAft>
                <a:spcPct val="20000"/>
              </a:spcAft>
              <a:buClr>
                <a:srgbClr val="292929"/>
              </a:buClr>
              <a:buFont typeface="Wingdings" pitchFamily="2" charset="2"/>
              <a:buNone/>
            </a:pPr>
            <a:r>
              <a:rPr lang="en-GB" altLang="ru-RU" sz="1400" b="1" u="sng">
                <a:solidFill>
                  <a:srgbClr val="FF0000"/>
                </a:solidFill>
              </a:rPr>
              <a:t>(The main difference: definition of “the public”)</a:t>
            </a:r>
          </a:p>
          <a:p>
            <a:pPr marL="190500" indent="-190500" algn="ctr">
              <a:lnSpc>
                <a:spcPct val="90000"/>
              </a:lnSpc>
              <a:spcAft>
                <a:spcPct val="20000"/>
              </a:spcAft>
              <a:buClr>
                <a:srgbClr val="292929"/>
              </a:buClr>
              <a:buFont typeface="Wingdings" pitchFamily="2" charset="2"/>
              <a:buNone/>
            </a:pPr>
            <a:endParaRPr lang="en-GB" altLang="ru-RU" sz="1200" b="1" u="sng">
              <a:solidFill>
                <a:srgbClr val="FF0000"/>
              </a:solidFill>
            </a:endParaRPr>
          </a:p>
        </p:txBody>
      </p:sp>
      <p:sp>
        <p:nvSpPr>
          <p:cNvPr id="20495" name="Rectangle 14"/>
          <p:cNvSpPr>
            <a:spLocks noChangeArrowheads="1"/>
          </p:cNvSpPr>
          <p:nvPr/>
        </p:nvSpPr>
        <p:spPr bwMode="gray">
          <a:xfrm rot="-5400000">
            <a:off x="-201613" y="5011738"/>
            <a:ext cx="1323975" cy="565150"/>
          </a:xfrm>
          <a:prstGeom prst="rect">
            <a:avLst/>
          </a:prstGeom>
          <a:solidFill>
            <a:srgbClr val="C40505"/>
          </a:solidFill>
          <a:ln w="12700">
            <a:solidFill>
              <a:srgbClr val="9F9F9F"/>
            </a:solidFill>
            <a:miter lim="800000"/>
            <a:headEnd/>
            <a:tailEnd/>
          </a:ln>
          <a:effectLst>
            <a:outerShdw dist="53882" dir="2700000" algn="ctr" rotWithShape="0">
              <a:srgbClr val="808080">
                <a:alpha val="50000"/>
              </a:srgbClr>
            </a:outerShdw>
          </a:effectLst>
        </p:spPr>
        <p:txBody>
          <a:bodyPr lIns="0" tIns="0" rIns="0" bIns="0" anchor="ctr"/>
          <a:lstStyle/>
          <a:p>
            <a:pPr marL="190500" indent="-190500" algn="ctr">
              <a:lnSpc>
                <a:spcPct val="90000"/>
              </a:lnSpc>
              <a:spcAft>
                <a:spcPct val="20000"/>
              </a:spcAft>
              <a:buClr>
                <a:srgbClr val="292929"/>
              </a:buClr>
              <a:buFont typeface="Wingdings" pitchFamily="2" charset="2"/>
              <a:buNone/>
            </a:pPr>
            <a:r>
              <a:rPr lang="en-GB" altLang="ru-RU" sz="1200" b="1">
                <a:solidFill>
                  <a:schemeClr val="bg1"/>
                </a:solidFill>
              </a:rPr>
              <a:t>CONCLUSION</a:t>
            </a:r>
            <a:endParaRPr lang="en-GB" altLang="ru-RU" sz="1200" b="1" noProof="1">
              <a:solidFill>
                <a:schemeClr val="bg1"/>
              </a:solidFill>
            </a:endParaRPr>
          </a:p>
        </p:txBody>
      </p:sp>
      <p:sp>
        <p:nvSpPr>
          <p:cNvPr id="20496" name="Rectangle 13"/>
          <p:cNvSpPr>
            <a:spLocks noChangeArrowheads="1"/>
          </p:cNvSpPr>
          <p:nvPr/>
        </p:nvSpPr>
        <p:spPr bwMode="auto">
          <a:xfrm>
            <a:off x="1171575" y="6084888"/>
            <a:ext cx="7594600" cy="27463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ru-RU" sz="1200" b="1">
                <a:solidFill>
                  <a:schemeClr val="bg1"/>
                </a:solidFill>
              </a:rPr>
              <a:t>The right to make available under IV Part of Russian Civil Code</a:t>
            </a:r>
          </a:p>
        </p:txBody>
      </p:sp>
      <p:sp>
        <p:nvSpPr>
          <p:cNvPr id="4" name="AutoShape 41"/>
          <p:cNvSpPr>
            <a:spLocks noChangeArrowheads="1"/>
          </p:cNvSpPr>
          <p:nvPr/>
        </p:nvSpPr>
        <p:spPr bwMode="auto">
          <a:xfrm flipH="1">
            <a:off x="3825875" y="1444625"/>
            <a:ext cx="661988" cy="879475"/>
          </a:xfrm>
          <a:prstGeom prst="rightArrow">
            <a:avLst>
              <a:gd name="adj1" fmla="val 50111"/>
              <a:gd name="adj2" fmla="val 63157"/>
            </a:avLst>
          </a:prstGeom>
          <a:gradFill rotWithShape="1">
            <a:gsLst>
              <a:gs pos="0">
                <a:schemeClr val="tx2">
                  <a:gamma/>
                  <a:shade val="46275"/>
                  <a:invGamma/>
                </a:schemeClr>
              </a:gs>
              <a:gs pos="100000">
                <a:schemeClr val="tx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sz="1800" noProof="1"/>
          </a:p>
        </p:txBody>
      </p:sp>
      <p:sp>
        <p:nvSpPr>
          <p:cNvPr id="20498" name="AutoShape 18"/>
          <p:cNvSpPr>
            <a:spLocks noChangeArrowheads="1"/>
          </p:cNvSpPr>
          <p:nvPr/>
        </p:nvSpPr>
        <p:spPr bwMode="auto">
          <a:xfrm>
            <a:off x="4635500" y="1444625"/>
            <a:ext cx="661988" cy="879475"/>
          </a:xfrm>
          <a:prstGeom prst="rightArrow">
            <a:avLst>
              <a:gd name="adj1" fmla="val 50111"/>
              <a:gd name="adj2" fmla="val 63157"/>
            </a:avLst>
          </a:prstGeom>
          <a:gradFill rotWithShape="1">
            <a:gsLst>
              <a:gs pos="0">
                <a:srgbClr val="C40505"/>
              </a:gs>
              <a:gs pos="100000">
                <a:srgbClr val="5B020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20499" name="Rectangle 19"/>
          <p:cNvSpPr>
            <a:spLocks noChangeArrowheads="1"/>
          </p:cNvSpPr>
          <p:nvPr/>
        </p:nvSpPr>
        <p:spPr bwMode="auto">
          <a:xfrm rot="5400000">
            <a:off x="4514850"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1507" name="Rectangle 3"/>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1508" name="Rectangle 4"/>
          <p:cNvSpPr>
            <a:spLocks noChangeArrowheads="1"/>
          </p:cNvSpPr>
          <p:nvPr/>
        </p:nvSpPr>
        <p:spPr bwMode="auto">
          <a:xfrm rot="5400000">
            <a:off x="4730750" y="25590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1509" name="Rectangle 5"/>
          <p:cNvSpPr>
            <a:spLocks noChangeArrowheads="1"/>
          </p:cNvSpPr>
          <p:nvPr/>
        </p:nvSpPr>
        <p:spPr bwMode="auto">
          <a:xfrm rot="5400000">
            <a:off x="4645025"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1510" name="Rectangle 6"/>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1511" name="Rectangle 11"/>
          <p:cNvSpPr>
            <a:spLocks noChangeArrowheads="1"/>
          </p:cNvSpPr>
          <p:nvPr/>
        </p:nvSpPr>
        <p:spPr bwMode="gray">
          <a:xfrm>
            <a:off x="5062538" y="1062038"/>
            <a:ext cx="3757612" cy="663575"/>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en-GB" altLang="ru-RU" sz="1600" b="1">
                <a:solidFill>
                  <a:schemeClr val="bg1"/>
                </a:solidFill>
              </a:rPr>
              <a:t>Article 14 WPPT</a:t>
            </a:r>
            <a:endParaRPr lang="en-GB" altLang="ru-RU" sz="1600" b="1" noProof="1">
              <a:solidFill>
                <a:schemeClr val="bg1"/>
              </a:solidFill>
            </a:endParaRPr>
          </a:p>
        </p:txBody>
      </p:sp>
      <p:sp>
        <p:nvSpPr>
          <p:cNvPr id="21512" name="Rectangle 13"/>
          <p:cNvSpPr>
            <a:spLocks noChangeArrowheads="1"/>
          </p:cNvSpPr>
          <p:nvPr/>
        </p:nvSpPr>
        <p:spPr bwMode="gray">
          <a:xfrm>
            <a:off x="131763" y="1031875"/>
            <a:ext cx="3960812" cy="650875"/>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en-GB" altLang="ru-RU" sz="1600" b="1">
                <a:solidFill>
                  <a:schemeClr val="bg1"/>
                </a:solidFill>
              </a:rPr>
              <a:t>Article 1324, item 2, sub-item 4</a:t>
            </a:r>
            <a:endParaRPr lang="en-GB" altLang="ru-RU" sz="1600" b="1" noProof="1">
              <a:solidFill>
                <a:schemeClr val="bg1"/>
              </a:solidFill>
            </a:endParaRPr>
          </a:p>
        </p:txBody>
      </p:sp>
      <p:sp>
        <p:nvSpPr>
          <p:cNvPr id="21513" name="Rectangle 5"/>
          <p:cNvSpPr>
            <a:spLocks noChangeArrowheads="1"/>
          </p:cNvSpPr>
          <p:nvPr/>
        </p:nvSpPr>
        <p:spPr bwMode="gray">
          <a:xfrm>
            <a:off x="5062538" y="1692275"/>
            <a:ext cx="3757612" cy="290988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r>
              <a:rPr lang="en-GB" altLang="ru-RU" sz="1600" b="1"/>
              <a:t>Producers of phonograms shall enjoy the exclusive right of authorizing the making available to the public of their phonograms, </a:t>
            </a:r>
            <a:r>
              <a:rPr lang="en-GB" altLang="ru-RU" sz="1600" b="1" u="sng">
                <a:solidFill>
                  <a:srgbClr val="FF0000"/>
                </a:solidFill>
              </a:rPr>
              <a:t>by wire or wireless means</a:t>
            </a:r>
            <a:r>
              <a:rPr lang="en-GB" altLang="ru-RU" sz="1600" b="1"/>
              <a:t>, in such a way that </a:t>
            </a:r>
            <a:r>
              <a:rPr lang="en-GB" altLang="ru-RU" sz="1600" b="1" u="sng">
                <a:solidFill>
                  <a:srgbClr val="FF0000"/>
                </a:solidFill>
              </a:rPr>
              <a:t>members of the public</a:t>
            </a:r>
            <a:r>
              <a:rPr lang="en-GB" altLang="ru-RU" sz="1600" b="1"/>
              <a:t> may access them from a place and at a time individually chosen by them.</a:t>
            </a:r>
            <a:endParaRPr lang="en-GB" altLang="ru-RU" sz="1600" b="1" noProof="1"/>
          </a:p>
        </p:txBody>
      </p:sp>
      <p:sp>
        <p:nvSpPr>
          <p:cNvPr id="21514" name="Rectangle 14"/>
          <p:cNvSpPr>
            <a:spLocks noChangeArrowheads="1"/>
          </p:cNvSpPr>
          <p:nvPr/>
        </p:nvSpPr>
        <p:spPr bwMode="gray">
          <a:xfrm>
            <a:off x="149225" y="1660525"/>
            <a:ext cx="3932238" cy="289718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r>
              <a:rPr lang="en-GB" altLang="ru-RU" sz="1800" b="1"/>
              <a:t>the right to make a phonogram available to the public in such a way that </a:t>
            </a:r>
            <a:r>
              <a:rPr lang="en-GB" altLang="ru-RU" sz="1800" b="1" u="sng">
                <a:solidFill>
                  <a:srgbClr val="FF0000"/>
                </a:solidFill>
              </a:rPr>
              <a:t>any person</a:t>
            </a:r>
            <a:r>
              <a:rPr lang="en-GB" altLang="ru-RU" sz="1800" b="1"/>
              <a:t> can access it from any place and at any time individually chosen by such person (making available to the public)</a:t>
            </a:r>
            <a:endParaRPr lang="fr-FR" altLang="ru-RU" sz="1800" b="1"/>
          </a:p>
        </p:txBody>
      </p:sp>
      <p:sp>
        <p:nvSpPr>
          <p:cNvPr id="21515" name="Rectangle 11"/>
          <p:cNvSpPr>
            <a:spLocks noChangeArrowheads="1"/>
          </p:cNvSpPr>
          <p:nvPr/>
        </p:nvSpPr>
        <p:spPr bwMode="gray">
          <a:xfrm>
            <a:off x="300038" y="187325"/>
            <a:ext cx="85201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lnSpc>
                <a:spcPct val="90000"/>
              </a:lnSpc>
            </a:pPr>
            <a:r>
              <a:rPr lang="en-GB" altLang="ru-RU" sz="1400" b="1"/>
              <a:t>IV Part of Russian Civil Code and WPPT (producers)</a:t>
            </a:r>
          </a:p>
        </p:txBody>
      </p:sp>
      <p:sp>
        <p:nvSpPr>
          <p:cNvPr id="21516" name="AutoShape 41"/>
          <p:cNvSpPr>
            <a:spLocks noChangeArrowheads="1"/>
          </p:cNvSpPr>
          <p:nvPr/>
        </p:nvSpPr>
        <p:spPr bwMode="auto">
          <a:xfrm flipH="1">
            <a:off x="3825875" y="14446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21517" name="AutoShape 18"/>
          <p:cNvSpPr>
            <a:spLocks noChangeArrowheads="1"/>
          </p:cNvSpPr>
          <p:nvPr/>
        </p:nvSpPr>
        <p:spPr bwMode="auto">
          <a:xfrm>
            <a:off x="4635500" y="14446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21518" name="Rectangle 14"/>
          <p:cNvSpPr>
            <a:spLocks noChangeArrowheads="1"/>
          </p:cNvSpPr>
          <p:nvPr/>
        </p:nvSpPr>
        <p:spPr bwMode="gray">
          <a:xfrm>
            <a:off x="827088" y="4627563"/>
            <a:ext cx="8026400" cy="1265237"/>
          </a:xfrm>
          <a:prstGeom prst="rect">
            <a:avLst/>
          </a:prstGeom>
          <a:solidFill>
            <a:schemeClr val="bg1"/>
          </a:solidFill>
          <a:ln w="12700">
            <a:solidFill>
              <a:srgbClr val="DDDDDD"/>
            </a:solidFill>
            <a:miter lim="800000"/>
            <a:headEnd/>
            <a:tailEnd/>
          </a:ln>
          <a:effectLst/>
          <a:extLst>
            <a:ext uri="{AF507438-7753-43E0-B8FC-AC1667EBCBE1}">
              <a14:hiddenEffects xmlns:a14="http://schemas.microsoft.com/office/drawing/2010/main">
                <a:effectLst>
                  <a:outerShdw dist="53882" dir="2700000" algn="ctr" rotWithShape="0">
                    <a:srgbClr val="808080">
                      <a:alpha val="50000"/>
                    </a:srgbClr>
                  </a:outerShdw>
                </a:effectLst>
              </a14:hiddenEffects>
            </a:ext>
          </a:extLst>
        </p:spPr>
        <p:txBody>
          <a:bodyPr lIns="108000" tIns="108000" rIns="144000" bIns="72000" anchor="ctr"/>
          <a:lstStyle/>
          <a:p>
            <a:pPr marL="190500" indent="-190500" algn="ctr">
              <a:lnSpc>
                <a:spcPct val="90000"/>
              </a:lnSpc>
              <a:spcAft>
                <a:spcPct val="20000"/>
              </a:spcAft>
              <a:buClr>
                <a:srgbClr val="292929"/>
              </a:buClr>
              <a:buFont typeface="Wingdings" pitchFamily="2" charset="2"/>
              <a:buNone/>
            </a:pPr>
            <a:r>
              <a:rPr lang="en-GB" altLang="ru-RU" sz="1400" b="1"/>
              <a:t>The wording used in article 1324, item 2, sub-item 4 of Russian Civil Code, is more precisely correspond to the wording contained in article 14 WCT</a:t>
            </a:r>
          </a:p>
          <a:p>
            <a:pPr marL="190500" indent="-190500" algn="ctr">
              <a:lnSpc>
                <a:spcPct val="90000"/>
              </a:lnSpc>
              <a:spcAft>
                <a:spcPct val="20000"/>
              </a:spcAft>
              <a:buClr>
                <a:srgbClr val="292929"/>
              </a:buClr>
              <a:buFont typeface="Wingdings" pitchFamily="2" charset="2"/>
              <a:buNone/>
            </a:pPr>
            <a:r>
              <a:rPr lang="en-GB" altLang="ru-RU" sz="1400" b="1" u="sng">
                <a:solidFill>
                  <a:srgbClr val="FF0000"/>
                </a:solidFill>
              </a:rPr>
              <a:t>(The main difference: definition of “the public”)</a:t>
            </a:r>
          </a:p>
        </p:txBody>
      </p:sp>
      <p:sp>
        <p:nvSpPr>
          <p:cNvPr id="21519" name="Rectangle 14"/>
          <p:cNvSpPr>
            <a:spLocks noChangeArrowheads="1"/>
          </p:cNvSpPr>
          <p:nvPr/>
        </p:nvSpPr>
        <p:spPr bwMode="gray">
          <a:xfrm rot="-5400000">
            <a:off x="-185738" y="4989513"/>
            <a:ext cx="1285875" cy="571500"/>
          </a:xfrm>
          <a:prstGeom prst="rect">
            <a:avLst/>
          </a:prstGeom>
          <a:solidFill>
            <a:srgbClr val="C40505"/>
          </a:solidFill>
          <a:ln w="12700">
            <a:solidFill>
              <a:srgbClr val="9F9F9F"/>
            </a:solidFill>
            <a:miter lim="800000"/>
            <a:headEnd/>
            <a:tailEnd/>
          </a:ln>
          <a:effectLst>
            <a:outerShdw dist="53882" dir="2700000" algn="ctr" rotWithShape="0">
              <a:srgbClr val="808080">
                <a:alpha val="50000"/>
              </a:srgbClr>
            </a:outerShdw>
          </a:effectLst>
        </p:spPr>
        <p:txBody>
          <a:bodyPr lIns="0" tIns="0" rIns="0" bIns="0" anchor="ctr"/>
          <a:lstStyle/>
          <a:p>
            <a:pPr marL="190500" indent="-190500" algn="ctr">
              <a:lnSpc>
                <a:spcPct val="90000"/>
              </a:lnSpc>
              <a:spcAft>
                <a:spcPct val="20000"/>
              </a:spcAft>
              <a:buClr>
                <a:srgbClr val="292929"/>
              </a:buClr>
              <a:buFont typeface="Wingdings" pitchFamily="2" charset="2"/>
              <a:buNone/>
            </a:pPr>
            <a:r>
              <a:rPr lang="en-GB" altLang="ru-RU" sz="1200" b="1">
                <a:solidFill>
                  <a:schemeClr val="bg1"/>
                </a:solidFill>
              </a:rPr>
              <a:t>CONCLUSION</a:t>
            </a:r>
            <a:endParaRPr lang="en-GB" altLang="ru-RU" sz="1200" b="1" noProof="1">
              <a:solidFill>
                <a:schemeClr val="bg1"/>
              </a:solidFill>
            </a:endParaRPr>
          </a:p>
        </p:txBody>
      </p:sp>
      <p:sp>
        <p:nvSpPr>
          <p:cNvPr id="21520" name="Rectangle 13"/>
          <p:cNvSpPr>
            <a:spLocks noChangeArrowheads="1"/>
          </p:cNvSpPr>
          <p:nvPr/>
        </p:nvSpPr>
        <p:spPr bwMode="auto">
          <a:xfrm>
            <a:off x="1171575" y="6084888"/>
            <a:ext cx="7594600" cy="27463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ru-RU" sz="1200" b="1">
                <a:solidFill>
                  <a:schemeClr val="bg1"/>
                </a:solidFill>
              </a:rPr>
              <a:t>The right to make available under IV Part of Russian Civil Code</a:t>
            </a:r>
          </a:p>
        </p:txBody>
      </p:sp>
      <p:sp>
        <p:nvSpPr>
          <p:cNvPr id="4" name="AutoShape 41"/>
          <p:cNvSpPr>
            <a:spLocks noChangeArrowheads="1"/>
          </p:cNvSpPr>
          <p:nvPr/>
        </p:nvSpPr>
        <p:spPr bwMode="auto">
          <a:xfrm flipH="1">
            <a:off x="3825875" y="1444625"/>
            <a:ext cx="661988" cy="879475"/>
          </a:xfrm>
          <a:prstGeom prst="rightArrow">
            <a:avLst>
              <a:gd name="adj1" fmla="val 50111"/>
              <a:gd name="adj2" fmla="val 63157"/>
            </a:avLst>
          </a:prstGeom>
          <a:gradFill rotWithShape="1">
            <a:gsLst>
              <a:gs pos="0">
                <a:schemeClr val="tx2">
                  <a:gamma/>
                  <a:shade val="46275"/>
                  <a:invGamma/>
                </a:schemeClr>
              </a:gs>
              <a:gs pos="100000">
                <a:schemeClr val="tx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sz="1800" noProof="1"/>
          </a:p>
        </p:txBody>
      </p:sp>
      <p:sp>
        <p:nvSpPr>
          <p:cNvPr id="21522" name="AutoShape 18"/>
          <p:cNvSpPr>
            <a:spLocks noChangeArrowheads="1"/>
          </p:cNvSpPr>
          <p:nvPr/>
        </p:nvSpPr>
        <p:spPr bwMode="auto">
          <a:xfrm>
            <a:off x="4635500" y="1444625"/>
            <a:ext cx="661988" cy="879475"/>
          </a:xfrm>
          <a:prstGeom prst="rightArrow">
            <a:avLst>
              <a:gd name="adj1" fmla="val 50111"/>
              <a:gd name="adj2" fmla="val 63157"/>
            </a:avLst>
          </a:prstGeom>
          <a:gradFill rotWithShape="1">
            <a:gsLst>
              <a:gs pos="0">
                <a:srgbClr val="C40505"/>
              </a:gs>
              <a:gs pos="100000">
                <a:srgbClr val="5B020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21523" name="Rectangle 19"/>
          <p:cNvSpPr>
            <a:spLocks noChangeArrowheads="1"/>
          </p:cNvSpPr>
          <p:nvPr/>
        </p:nvSpPr>
        <p:spPr bwMode="auto">
          <a:xfrm rot="5400000">
            <a:off x="4514850"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73038" y="112713"/>
            <a:ext cx="8661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en-US" altLang="ru-RU" sz="1400" b="1"/>
              <a:t>Evolutionary development of copyright and neighbouring rights in the system of Russian civil law in conformity with digital technologies</a:t>
            </a:r>
          </a:p>
        </p:txBody>
      </p:sp>
      <p:grpSp>
        <p:nvGrpSpPr>
          <p:cNvPr id="4099" name="Gruppe 295"/>
          <p:cNvGrpSpPr>
            <a:grpSpLocks/>
          </p:cNvGrpSpPr>
          <p:nvPr/>
        </p:nvGrpSpPr>
        <p:grpSpPr bwMode="auto">
          <a:xfrm>
            <a:off x="2819400" y="2886075"/>
            <a:ext cx="881063" cy="957263"/>
            <a:chOff x="473201" y="2942956"/>
            <a:chExt cx="953523" cy="1036016"/>
          </a:xfrm>
        </p:grpSpPr>
        <p:sp>
          <p:nvSpPr>
            <p:cNvPr id="297" name="Ellipse 296"/>
            <p:cNvSpPr/>
            <p:nvPr/>
          </p:nvSpPr>
          <p:spPr bwMode="auto">
            <a:xfrm>
              <a:off x="517728" y="3793752"/>
              <a:ext cx="846720" cy="1852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sz="2400">
                  <a:solidFill>
                    <a:schemeClr val="tx1"/>
                  </a:solidFill>
                  <a:latin typeface="Arial" charset="0"/>
                </a:defRPr>
              </a:lvl1pPr>
              <a:lvl2pPr marL="37931725" indent="-37474525">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ctr">
                <a:defRPr/>
              </a:pPr>
              <a:endParaRPr lang="ru-RU" altLang="ru-RU" sz="1800" noProof="1">
                <a:solidFill>
                  <a:srgbClr val="FFFFFF"/>
                </a:solidFill>
                <a:latin typeface="Calibri" pitchFamily="-108" charset="0"/>
                <a:ea typeface="ＭＳ Ｐゴシック" pitchFamily="-108" charset="-128"/>
                <a:cs typeface="+mn-cs"/>
              </a:endParaRPr>
            </a:p>
          </p:txBody>
        </p:sp>
        <p:sp>
          <p:nvSpPr>
            <p:cNvPr id="298" name="Ellipse 297"/>
            <p:cNvSpPr/>
            <p:nvPr/>
          </p:nvSpPr>
          <p:spPr bwMode="auto">
            <a:xfrm>
              <a:off x="473201" y="2942956"/>
              <a:ext cx="953523" cy="95352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D7D8D9"/>
              </a:solidFill>
              <a:prstDash val="solid"/>
            </a:ln>
            <a:effectLst>
              <a:innerShdw blurRad="269875" dist="114300" dir="5640000">
                <a:srgbClr val="000000">
                  <a:alpha val="13000"/>
                </a:srgbClr>
              </a:innerShdw>
            </a:effectLst>
          </p:spPr>
          <p:txBody>
            <a:bodyPr anchor="ctr"/>
            <a:lstStyle>
              <a:lvl1pPr marL="342900" indent="-342900">
                <a:defRPr sz="2400">
                  <a:solidFill>
                    <a:schemeClr val="tx1"/>
                  </a:solidFill>
                  <a:latin typeface="Arial" charset="0"/>
                </a:defRPr>
              </a:lvl1pPr>
              <a:lvl2pPr marL="37931725" indent="-37474525">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ctr">
                <a:buFont typeface="Calibri" pitchFamily="-108" charset="0"/>
                <a:buAutoNum type="arabicPeriod"/>
                <a:defRPr/>
              </a:pPr>
              <a:endParaRPr lang="ru-RU" altLang="ru-RU" sz="1800" noProof="1">
                <a:solidFill>
                  <a:srgbClr val="FFFFFF"/>
                </a:solidFill>
                <a:latin typeface="Calibri" pitchFamily="-108" charset="0"/>
                <a:ea typeface="ＭＳ Ｐゴシック" pitchFamily="-108" charset="-128"/>
                <a:cs typeface="+mn-cs"/>
              </a:endParaRPr>
            </a:p>
          </p:txBody>
        </p:sp>
        <p:sp>
          <p:nvSpPr>
            <p:cNvPr id="4155" name="Ellipse 298"/>
            <p:cNvSpPr>
              <a:spLocks noChangeArrowheads="1"/>
            </p:cNvSpPr>
            <p:nvPr/>
          </p:nvSpPr>
          <p:spPr bwMode="auto">
            <a:xfrm>
              <a:off x="590029" y="2967009"/>
              <a:ext cx="699250" cy="515431"/>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en-GB" altLang="ru-RU" sz="1800" noProof="1">
                <a:solidFill>
                  <a:srgbClr val="FFFFFF"/>
                </a:solidFill>
                <a:latin typeface="Calibri" pitchFamily="34" charset="0"/>
                <a:ea typeface="ＭＳ Ｐゴシック" pitchFamily="34" charset="-128"/>
              </a:endParaRPr>
            </a:p>
          </p:txBody>
        </p:sp>
      </p:grpSp>
      <p:grpSp>
        <p:nvGrpSpPr>
          <p:cNvPr id="4100" name="Gruppe 291"/>
          <p:cNvGrpSpPr>
            <a:grpSpLocks/>
          </p:cNvGrpSpPr>
          <p:nvPr/>
        </p:nvGrpSpPr>
        <p:grpSpPr bwMode="auto">
          <a:xfrm>
            <a:off x="1730375" y="2435225"/>
            <a:ext cx="720725" cy="782638"/>
            <a:chOff x="473201" y="2942956"/>
            <a:chExt cx="953523" cy="1036016"/>
          </a:xfrm>
        </p:grpSpPr>
        <p:sp>
          <p:nvSpPr>
            <p:cNvPr id="293" name="Ellipse 292"/>
            <p:cNvSpPr/>
            <p:nvPr/>
          </p:nvSpPr>
          <p:spPr bwMode="auto">
            <a:xfrm>
              <a:off x="517728" y="3793752"/>
              <a:ext cx="846720" cy="1852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sz="2400">
                  <a:solidFill>
                    <a:schemeClr val="tx1"/>
                  </a:solidFill>
                  <a:latin typeface="Arial" charset="0"/>
                </a:defRPr>
              </a:lvl1pPr>
              <a:lvl2pPr marL="37931725" indent="-37474525">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ctr">
                <a:defRPr/>
              </a:pPr>
              <a:endParaRPr lang="ru-RU" altLang="ru-RU" sz="1800" noProof="1">
                <a:solidFill>
                  <a:srgbClr val="FFFFFF"/>
                </a:solidFill>
                <a:latin typeface="Calibri" pitchFamily="-108" charset="0"/>
                <a:ea typeface="ＭＳ Ｐゴシック" pitchFamily="-108" charset="-128"/>
                <a:cs typeface="+mn-cs"/>
              </a:endParaRPr>
            </a:p>
          </p:txBody>
        </p:sp>
        <p:sp>
          <p:nvSpPr>
            <p:cNvPr id="294" name="Ellipse 293"/>
            <p:cNvSpPr/>
            <p:nvPr/>
          </p:nvSpPr>
          <p:spPr bwMode="auto">
            <a:xfrm>
              <a:off x="473201" y="2942956"/>
              <a:ext cx="953523" cy="95352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D7D8D9"/>
              </a:solidFill>
              <a:prstDash val="solid"/>
            </a:ln>
            <a:effectLst>
              <a:innerShdw blurRad="269875" dist="114300" dir="5640000">
                <a:srgbClr val="000000">
                  <a:alpha val="13000"/>
                </a:srgbClr>
              </a:innerShdw>
            </a:effectLst>
          </p:spPr>
          <p:txBody>
            <a:bodyPr anchor="ctr"/>
            <a:lstStyle>
              <a:lvl1pPr marL="342900" indent="-342900">
                <a:defRPr sz="2400">
                  <a:solidFill>
                    <a:schemeClr val="tx1"/>
                  </a:solidFill>
                  <a:latin typeface="Arial" charset="0"/>
                </a:defRPr>
              </a:lvl1pPr>
              <a:lvl2pPr marL="37931725" indent="-37474525">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ctr">
                <a:buFont typeface="Calibri" pitchFamily="-108" charset="0"/>
                <a:buAutoNum type="arabicPeriod"/>
                <a:defRPr/>
              </a:pPr>
              <a:endParaRPr lang="ru-RU" altLang="ru-RU" sz="1800" noProof="1">
                <a:solidFill>
                  <a:srgbClr val="FFFFFF"/>
                </a:solidFill>
                <a:latin typeface="Calibri" pitchFamily="-108" charset="0"/>
                <a:ea typeface="ＭＳ Ｐゴシック" pitchFamily="-108" charset="-128"/>
                <a:cs typeface="+mn-cs"/>
              </a:endParaRPr>
            </a:p>
          </p:txBody>
        </p:sp>
        <p:sp>
          <p:nvSpPr>
            <p:cNvPr id="4148" name="Ellipse 294"/>
            <p:cNvSpPr>
              <a:spLocks noChangeArrowheads="1"/>
            </p:cNvSpPr>
            <p:nvPr/>
          </p:nvSpPr>
          <p:spPr bwMode="auto">
            <a:xfrm>
              <a:off x="590816" y="2966071"/>
              <a:ext cx="697290" cy="516958"/>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en-GB" altLang="ru-RU" sz="1800" noProof="1">
                <a:solidFill>
                  <a:srgbClr val="FFFFFF"/>
                </a:solidFill>
                <a:latin typeface="Calibri" pitchFamily="34" charset="0"/>
                <a:ea typeface="ＭＳ Ｐゴシック" pitchFamily="34" charset="-128"/>
              </a:endParaRPr>
            </a:p>
          </p:txBody>
        </p:sp>
      </p:grpSp>
      <p:grpSp>
        <p:nvGrpSpPr>
          <p:cNvPr id="4101" name="Group 75"/>
          <p:cNvGrpSpPr>
            <a:grpSpLocks/>
          </p:cNvGrpSpPr>
          <p:nvPr/>
        </p:nvGrpSpPr>
        <p:grpSpPr bwMode="auto">
          <a:xfrm>
            <a:off x="3155950" y="4022725"/>
            <a:ext cx="5702300" cy="1920875"/>
            <a:chOff x="3155950" y="4022725"/>
            <a:chExt cx="5702300" cy="1920875"/>
          </a:xfrm>
        </p:grpSpPr>
        <p:sp>
          <p:nvSpPr>
            <p:cNvPr id="4140" name="Ellipse 160"/>
            <p:cNvSpPr>
              <a:spLocks noChangeArrowheads="1"/>
            </p:cNvSpPr>
            <p:nvPr/>
          </p:nvSpPr>
          <p:spPr bwMode="auto">
            <a:xfrm>
              <a:off x="3155950" y="4022725"/>
              <a:ext cx="5702300" cy="1920875"/>
            </a:xfrm>
            <a:prstGeom prst="ellipse">
              <a:avLst/>
            </a:prstGeom>
            <a:gradFill rotWithShape="1">
              <a:gsLst>
                <a:gs pos="0">
                  <a:srgbClr val="3A3A3A"/>
                </a:gs>
                <a:gs pos="100000">
                  <a:srgbClr val="171717"/>
                </a:gs>
              </a:gsLst>
              <a:lin ang="5400000"/>
            </a:gradFill>
            <a:ln w="9525">
              <a:solidFill>
                <a:srgbClr val="C1C2C4"/>
              </a:solidFill>
              <a:round/>
              <a:headEnd/>
              <a:tailEnd/>
            </a:ln>
          </p:spPr>
          <p:txBody>
            <a:bodyPr anchor="ctr"/>
            <a:lstStyle/>
            <a:p>
              <a:pPr algn="ctr"/>
              <a:endParaRPr lang="en-GB" altLang="ru-RU" sz="1800" noProof="1">
                <a:solidFill>
                  <a:srgbClr val="FFFFFF"/>
                </a:solidFill>
                <a:latin typeface="Calibri" pitchFamily="34" charset="0"/>
                <a:ea typeface="ＭＳ Ｐゴシック" pitchFamily="34" charset="-128"/>
              </a:endParaRPr>
            </a:p>
          </p:txBody>
        </p:sp>
        <p:sp>
          <p:nvSpPr>
            <p:cNvPr id="4141" name="Ellipse 161"/>
            <p:cNvSpPr>
              <a:spLocks noChangeArrowheads="1"/>
            </p:cNvSpPr>
            <p:nvPr/>
          </p:nvSpPr>
          <p:spPr bwMode="auto">
            <a:xfrm>
              <a:off x="3484563" y="4124325"/>
              <a:ext cx="5086350" cy="1627188"/>
            </a:xfrm>
            <a:prstGeom prst="ellipse">
              <a:avLst/>
            </a:prstGeom>
            <a:gradFill rotWithShape="1">
              <a:gsLst>
                <a:gs pos="0">
                  <a:srgbClr val="FFFFFF"/>
                </a:gs>
                <a:gs pos="100000">
                  <a:srgbClr val="D7D8D9"/>
                </a:gs>
              </a:gsLst>
              <a:lin ang="5400000"/>
            </a:gradFill>
            <a:ln w="9525">
              <a:solidFill>
                <a:srgbClr val="C1C2C4"/>
              </a:solidFill>
              <a:round/>
              <a:headEnd/>
              <a:tailEnd/>
            </a:ln>
          </p:spPr>
          <p:txBody>
            <a:bodyPr anchor="ctr"/>
            <a:lstStyle/>
            <a:p>
              <a:pPr algn="ctr"/>
              <a:endParaRPr lang="en-GB" altLang="ru-RU" sz="1800" noProof="1">
                <a:solidFill>
                  <a:srgbClr val="FFFFFF"/>
                </a:solidFill>
                <a:latin typeface="Calibri" pitchFamily="34" charset="0"/>
                <a:ea typeface="ＭＳ Ｐゴシック" pitchFamily="34" charset="-128"/>
              </a:endParaRPr>
            </a:p>
          </p:txBody>
        </p:sp>
      </p:grpSp>
      <p:grpSp>
        <p:nvGrpSpPr>
          <p:cNvPr id="4102" name="Gruppe 303"/>
          <p:cNvGrpSpPr>
            <a:grpSpLocks/>
          </p:cNvGrpSpPr>
          <p:nvPr/>
        </p:nvGrpSpPr>
        <p:grpSpPr bwMode="auto">
          <a:xfrm>
            <a:off x="4600575" y="1974850"/>
            <a:ext cx="3128963" cy="3446463"/>
            <a:chOff x="6450252" y="3628867"/>
            <a:chExt cx="1336199" cy="1472227"/>
          </a:xfrm>
        </p:grpSpPr>
        <p:sp>
          <p:nvSpPr>
            <p:cNvPr id="258" name="Ellipse 257"/>
            <p:cNvSpPr/>
            <p:nvPr/>
          </p:nvSpPr>
          <p:spPr bwMode="auto">
            <a:xfrm>
              <a:off x="6450252" y="3628867"/>
              <a:ext cx="1336199" cy="1334824"/>
            </a:xfrm>
            <a:prstGeom prst="ellipse">
              <a:avLst/>
            </a:prstGeom>
            <a:gradFill flip="none" rotWithShape="1">
              <a:gsLst>
                <a:gs pos="0">
                  <a:srgbClr val="FB0036"/>
                </a:gs>
                <a:gs pos="100000">
                  <a:srgbClr val="D60015"/>
                </a:gs>
              </a:gsLst>
              <a:path path="shape">
                <a:fillToRect l="50000" t="50000" r="50000" b="50000"/>
              </a:path>
              <a:tileRect/>
            </a:gradFill>
            <a:ln w="9525" cap="flat" cmpd="sng" algn="ctr">
              <a:solidFill>
                <a:srgbClr val="C00000"/>
              </a:solidFill>
              <a:prstDash val="solid"/>
            </a:ln>
            <a:effectLst>
              <a:innerShdw blurRad="190500" dist="114300" dir="5700000">
                <a:srgbClr val="000000">
                  <a:alpha val="37000"/>
                </a:srgbClr>
              </a:innerShdw>
            </a:effectLst>
          </p:spPr>
          <p:txBody>
            <a:bodyPr anchor="ctr"/>
            <a:lstStyle>
              <a:lvl1pPr>
                <a:defRPr sz="2400">
                  <a:solidFill>
                    <a:schemeClr val="tx1"/>
                  </a:solidFill>
                  <a:latin typeface="Arial" charset="0"/>
                </a:defRPr>
              </a:lvl1pPr>
              <a:lvl2pPr marL="37931725" indent="-37474525">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ctr">
                <a:defRPr/>
              </a:pPr>
              <a:endParaRPr lang="ru-RU" altLang="ru-RU" sz="1800" noProof="1">
                <a:solidFill>
                  <a:srgbClr val="FFFFFF"/>
                </a:solidFill>
                <a:latin typeface="Calibri" pitchFamily="-108" charset="0"/>
                <a:ea typeface="ＭＳ Ｐゴシック" pitchFamily="-108" charset="-128"/>
                <a:cs typeface="+mn-cs"/>
              </a:endParaRPr>
            </a:p>
          </p:txBody>
        </p:sp>
        <p:sp>
          <p:nvSpPr>
            <p:cNvPr id="4136" name="Ellipse 259"/>
            <p:cNvSpPr>
              <a:spLocks noChangeArrowheads="1"/>
            </p:cNvSpPr>
            <p:nvPr/>
          </p:nvSpPr>
          <p:spPr bwMode="auto">
            <a:xfrm>
              <a:off x="6629575" y="3671730"/>
              <a:ext cx="983900" cy="720725"/>
            </a:xfrm>
            <a:prstGeom prst="ellipse">
              <a:avLst/>
            </a:prstGeom>
            <a:gradFill rotWithShape="1">
              <a:gsLst>
                <a:gs pos="0">
                  <a:srgbClr val="FFFFFF">
                    <a:alpha val="76999"/>
                  </a:srgbClr>
                </a:gs>
                <a:gs pos="100000">
                  <a:srgbClr val="8EB4E3">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GB" altLang="ru-RU" sz="1800" noProof="1">
                <a:solidFill>
                  <a:srgbClr val="FFFFFF"/>
                </a:solidFill>
                <a:latin typeface="Calibri" pitchFamily="34" charset="0"/>
                <a:ea typeface="ＭＳ Ｐゴシック" pitchFamily="34" charset="-128"/>
              </a:endParaRPr>
            </a:p>
          </p:txBody>
        </p:sp>
        <p:sp>
          <p:nvSpPr>
            <p:cNvPr id="257" name="Ellipse 256"/>
            <p:cNvSpPr/>
            <p:nvPr/>
          </p:nvSpPr>
          <p:spPr bwMode="auto">
            <a:xfrm>
              <a:off x="6500591" y="4838907"/>
              <a:ext cx="1198946" cy="262187"/>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sz="2400">
                  <a:solidFill>
                    <a:schemeClr val="tx1"/>
                  </a:solidFill>
                  <a:latin typeface="Arial" charset="0"/>
                </a:defRPr>
              </a:lvl1pPr>
              <a:lvl2pPr marL="37931725" indent="-37474525">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ctr">
                <a:defRPr/>
              </a:pPr>
              <a:endParaRPr lang="ru-RU" altLang="ru-RU" sz="1800" noProof="1">
                <a:solidFill>
                  <a:srgbClr val="FFFFFF"/>
                </a:solidFill>
                <a:latin typeface="Calibri" pitchFamily="-108" charset="0"/>
                <a:ea typeface="ＭＳ Ｐゴシック" pitchFamily="-108" charset="-128"/>
                <a:cs typeface="+mn-cs"/>
              </a:endParaRPr>
            </a:p>
          </p:txBody>
        </p:sp>
      </p:grpSp>
      <p:grpSp>
        <p:nvGrpSpPr>
          <p:cNvPr id="4103" name="Gruppe 271"/>
          <p:cNvGrpSpPr>
            <a:grpSpLocks/>
          </p:cNvGrpSpPr>
          <p:nvPr/>
        </p:nvGrpSpPr>
        <p:grpSpPr bwMode="auto">
          <a:xfrm>
            <a:off x="2376488" y="3640138"/>
            <a:ext cx="985837" cy="1069975"/>
            <a:chOff x="473201" y="2942956"/>
            <a:chExt cx="953523" cy="1036016"/>
          </a:xfrm>
        </p:grpSpPr>
        <p:sp>
          <p:nvSpPr>
            <p:cNvPr id="273" name="Ellipse 272"/>
            <p:cNvSpPr/>
            <p:nvPr/>
          </p:nvSpPr>
          <p:spPr bwMode="auto">
            <a:xfrm>
              <a:off x="517728" y="3793752"/>
              <a:ext cx="846720" cy="1852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sz="2400">
                  <a:solidFill>
                    <a:schemeClr val="tx1"/>
                  </a:solidFill>
                  <a:latin typeface="Arial" charset="0"/>
                </a:defRPr>
              </a:lvl1pPr>
              <a:lvl2pPr marL="37931725" indent="-37474525">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ctr">
                <a:defRPr/>
              </a:pPr>
              <a:endParaRPr lang="ru-RU" altLang="ru-RU" sz="1800" noProof="1">
                <a:solidFill>
                  <a:srgbClr val="FFFFFF"/>
                </a:solidFill>
                <a:latin typeface="Calibri" pitchFamily="-108" charset="0"/>
                <a:ea typeface="ＭＳ Ｐゴシック" pitchFamily="-108" charset="-128"/>
                <a:cs typeface="+mn-cs"/>
              </a:endParaRPr>
            </a:p>
          </p:txBody>
        </p:sp>
        <p:sp>
          <p:nvSpPr>
            <p:cNvPr id="274" name="Ellipse 273"/>
            <p:cNvSpPr/>
            <p:nvPr/>
          </p:nvSpPr>
          <p:spPr bwMode="auto">
            <a:xfrm>
              <a:off x="473201" y="2942956"/>
              <a:ext cx="953523" cy="95352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D7D8D9"/>
              </a:solidFill>
              <a:prstDash val="solid"/>
            </a:ln>
            <a:effectLst>
              <a:innerShdw blurRad="269875" dist="114300" dir="5640000">
                <a:srgbClr val="000000">
                  <a:alpha val="13000"/>
                </a:srgbClr>
              </a:innerShdw>
            </a:effectLst>
          </p:spPr>
          <p:txBody>
            <a:bodyPr anchor="ctr"/>
            <a:lstStyle>
              <a:lvl1pPr marL="342900" indent="-342900">
                <a:defRPr sz="2400">
                  <a:solidFill>
                    <a:schemeClr val="tx1"/>
                  </a:solidFill>
                  <a:latin typeface="Arial" charset="0"/>
                </a:defRPr>
              </a:lvl1pPr>
              <a:lvl2pPr marL="37931725" indent="-37474525">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ctr">
                <a:buFont typeface="Calibri" pitchFamily="-108" charset="0"/>
                <a:buAutoNum type="arabicPeriod"/>
                <a:defRPr/>
              </a:pPr>
              <a:endParaRPr lang="ru-RU" altLang="ru-RU" sz="1800" noProof="1">
                <a:solidFill>
                  <a:srgbClr val="FFFFFF"/>
                </a:solidFill>
                <a:latin typeface="Calibri" pitchFamily="-108" charset="0"/>
                <a:ea typeface="ＭＳ Ｐゴシック" pitchFamily="-108" charset="-128"/>
                <a:cs typeface="+mn-cs"/>
              </a:endParaRPr>
            </a:p>
          </p:txBody>
        </p:sp>
        <p:sp>
          <p:nvSpPr>
            <p:cNvPr id="4132" name="Ellipse 274"/>
            <p:cNvSpPr>
              <a:spLocks noChangeArrowheads="1"/>
            </p:cNvSpPr>
            <p:nvPr/>
          </p:nvSpPr>
          <p:spPr bwMode="auto">
            <a:xfrm>
              <a:off x="589896" y="2966012"/>
              <a:ext cx="698636" cy="516471"/>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en-GB" altLang="ru-RU" sz="1800" noProof="1">
                <a:solidFill>
                  <a:srgbClr val="FFFFFF"/>
                </a:solidFill>
                <a:latin typeface="Calibri" pitchFamily="34" charset="0"/>
                <a:ea typeface="ＭＳ Ｐゴシック" pitchFamily="34" charset="-128"/>
              </a:endParaRPr>
            </a:p>
          </p:txBody>
        </p:sp>
      </p:grpSp>
      <p:grpSp>
        <p:nvGrpSpPr>
          <p:cNvPr id="4104" name="Gruppe 283"/>
          <p:cNvGrpSpPr>
            <a:grpSpLocks/>
          </p:cNvGrpSpPr>
          <p:nvPr/>
        </p:nvGrpSpPr>
        <p:grpSpPr bwMode="auto">
          <a:xfrm>
            <a:off x="2130425" y="1387475"/>
            <a:ext cx="568325" cy="615950"/>
            <a:chOff x="473201" y="2942956"/>
            <a:chExt cx="953523" cy="1036016"/>
          </a:xfrm>
        </p:grpSpPr>
        <p:sp>
          <p:nvSpPr>
            <p:cNvPr id="285" name="Ellipse 284"/>
            <p:cNvSpPr/>
            <p:nvPr/>
          </p:nvSpPr>
          <p:spPr bwMode="auto">
            <a:xfrm>
              <a:off x="517728" y="3793752"/>
              <a:ext cx="846720" cy="1852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sz="2400">
                  <a:solidFill>
                    <a:schemeClr val="tx1"/>
                  </a:solidFill>
                  <a:latin typeface="Arial" charset="0"/>
                </a:defRPr>
              </a:lvl1pPr>
              <a:lvl2pPr marL="37931725" indent="-37474525">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ctr">
                <a:defRPr/>
              </a:pPr>
              <a:endParaRPr lang="ru-RU" altLang="ru-RU" sz="1800" noProof="1">
                <a:solidFill>
                  <a:srgbClr val="FFFFFF"/>
                </a:solidFill>
                <a:latin typeface="Calibri" pitchFamily="-108" charset="0"/>
                <a:ea typeface="ＭＳ Ｐゴシック" pitchFamily="-108" charset="-128"/>
                <a:cs typeface="+mn-cs"/>
              </a:endParaRPr>
            </a:p>
          </p:txBody>
        </p:sp>
        <p:sp>
          <p:nvSpPr>
            <p:cNvPr id="286" name="Ellipse 285"/>
            <p:cNvSpPr/>
            <p:nvPr/>
          </p:nvSpPr>
          <p:spPr bwMode="auto">
            <a:xfrm>
              <a:off x="473201" y="2942956"/>
              <a:ext cx="953523" cy="95352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D7D8D9"/>
              </a:solidFill>
              <a:prstDash val="solid"/>
            </a:ln>
            <a:effectLst>
              <a:innerShdw blurRad="269875" dist="114300" dir="5640000">
                <a:srgbClr val="000000">
                  <a:alpha val="13000"/>
                </a:srgbClr>
              </a:innerShdw>
            </a:effectLst>
          </p:spPr>
          <p:txBody>
            <a:bodyPr anchor="ctr"/>
            <a:lstStyle>
              <a:lvl1pPr marL="342900" indent="-342900">
                <a:defRPr sz="2400">
                  <a:solidFill>
                    <a:schemeClr val="tx1"/>
                  </a:solidFill>
                  <a:latin typeface="Arial" charset="0"/>
                </a:defRPr>
              </a:lvl1pPr>
              <a:lvl2pPr marL="37931725" indent="-37474525">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ctr">
                <a:buFont typeface="Calibri" pitchFamily="-108" charset="0"/>
                <a:buAutoNum type="arabicPeriod"/>
                <a:defRPr/>
              </a:pPr>
              <a:endParaRPr lang="ru-RU" altLang="ru-RU" sz="1800" noProof="1">
                <a:solidFill>
                  <a:srgbClr val="FFFFFF"/>
                </a:solidFill>
                <a:latin typeface="Calibri" pitchFamily="-108" charset="0"/>
                <a:ea typeface="ＭＳ Ｐゴシック" pitchFamily="-108" charset="-128"/>
                <a:cs typeface="+mn-cs"/>
              </a:endParaRPr>
            </a:p>
          </p:txBody>
        </p:sp>
        <p:sp>
          <p:nvSpPr>
            <p:cNvPr id="4125" name="Ellipse 286"/>
            <p:cNvSpPr>
              <a:spLocks noChangeArrowheads="1"/>
            </p:cNvSpPr>
            <p:nvPr/>
          </p:nvSpPr>
          <p:spPr bwMode="auto">
            <a:xfrm>
              <a:off x="590394" y="2966988"/>
              <a:ext cx="697830" cy="515337"/>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en-GB" altLang="ru-RU" sz="1800" noProof="1">
                <a:solidFill>
                  <a:srgbClr val="FFFFFF"/>
                </a:solidFill>
                <a:latin typeface="Calibri" pitchFamily="34" charset="0"/>
                <a:ea typeface="ＭＳ Ｐゴシック" pitchFamily="34" charset="-128"/>
              </a:endParaRPr>
            </a:p>
          </p:txBody>
        </p:sp>
      </p:grpSp>
      <p:grpSp>
        <p:nvGrpSpPr>
          <p:cNvPr id="4105" name="Gruppe 287"/>
          <p:cNvGrpSpPr>
            <a:grpSpLocks/>
          </p:cNvGrpSpPr>
          <p:nvPr/>
        </p:nvGrpSpPr>
        <p:grpSpPr bwMode="auto">
          <a:xfrm>
            <a:off x="1085850" y="1781175"/>
            <a:ext cx="568325" cy="617538"/>
            <a:chOff x="473201" y="2942956"/>
            <a:chExt cx="953523" cy="1036016"/>
          </a:xfrm>
        </p:grpSpPr>
        <p:sp>
          <p:nvSpPr>
            <p:cNvPr id="289" name="Ellipse 288"/>
            <p:cNvSpPr/>
            <p:nvPr/>
          </p:nvSpPr>
          <p:spPr bwMode="auto">
            <a:xfrm>
              <a:off x="517728" y="3793752"/>
              <a:ext cx="846720" cy="1852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sz="2400">
                  <a:solidFill>
                    <a:schemeClr val="tx1"/>
                  </a:solidFill>
                  <a:latin typeface="Arial" charset="0"/>
                </a:defRPr>
              </a:lvl1pPr>
              <a:lvl2pPr marL="37931725" indent="-37474525">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ctr">
                <a:defRPr/>
              </a:pPr>
              <a:endParaRPr lang="ru-RU" altLang="ru-RU" sz="1800" noProof="1">
                <a:solidFill>
                  <a:srgbClr val="FFFFFF"/>
                </a:solidFill>
                <a:latin typeface="Calibri" pitchFamily="-108" charset="0"/>
                <a:ea typeface="ＭＳ Ｐゴシック" pitchFamily="-108" charset="-128"/>
                <a:cs typeface="+mn-cs"/>
              </a:endParaRPr>
            </a:p>
          </p:txBody>
        </p:sp>
        <p:sp>
          <p:nvSpPr>
            <p:cNvPr id="290" name="Ellipse 289"/>
            <p:cNvSpPr/>
            <p:nvPr/>
          </p:nvSpPr>
          <p:spPr bwMode="auto">
            <a:xfrm>
              <a:off x="473201" y="2942956"/>
              <a:ext cx="953523" cy="95352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D7D8D9"/>
              </a:solidFill>
              <a:prstDash val="solid"/>
            </a:ln>
            <a:effectLst>
              <a:innerShdw blurRad="269875" dist="114300" dir="5640000">
                <a:srgbClr val="000000">
                  <a:alpha val="13000"/>
                </a:srgbClr>
              </a:innerShdw>
            </a:effectLst>
          </p:spPr>
          <p:txBody>
            <a:bodyPr anchor="ctr"/>
            <a:lstStyle>
              <a:lvl1pPr marL="342900" indent="-342900">
                <a:defRPr sz="2400">
                  <a:solidFill>
                    <a:schemeClr val="tx1"/>
                  </a:solidFill>
                  <a:latin typeface="Arial" charset="0"/>
                </a:defRPr>
              </a:lvl1pPr>
              <a:lvl2pPr marL="37931725" indent="-37474525">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ctr">
                <a:buFont typeface="Calibri" pitchFamily="-108" charset="0"/>
                <a:buAutoNum type="arabicPeriod"/>
                <a:defRPr/>
              </a:pPr>
              <a:endParaRPr lang="ru-RU" altLang="ru-RU" sz="1800" noProof="1">
                <a:solidFill>
                  <a:srgbClr val="FFFFFF"/>
                </a:solidFill>
                <a:latin typeface="Calibri" pitchFamily="-108" charset="0"/>
                <a:ea typeface="ＭＳ Ｐゴシック" pitchFamily="-108" charset="-128"/>
                <a:cs typeface="+mn-cs"/>
              </a:endParaRPr>
            </a:p>
          </p:txBody>
        </p:sp>
        <p:sp>
          <p:nvSpPr>
            <p:cNvPr id="4118" name="Ellipse 290"/>
            <p:cNvSpPr>
              <a:spLocks noChangeArrowheads="1"/>
            </p:cNvSpPr>
            <p:nvPr/>
          </p:nvSpPr>
          <p:spPr bwMode="auto">
            <a:xfrm>
              <a:off x="590394" y="2966926"/>
              <a:ext cx="697830" cy="516676"/>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en-GB" altLang="ru-RU" sz="1800" noProof="1">
                <a:solidFill>
                  <a:srgbClr val="FFFFFF"/>
                </a:solidFill>
                <a:latin typeface="Calibri" pitchFamily="34" charset="0"/>
                <a:ea typeface="ＭＳ Ｐゴシック" pitchFamily="34" charset="-128"/>
              </a:endParaRPr>
            </a:p>
          </p:txBody>
        </p:sp>
      </p:grpSp>
      <p:sp>
        <p:nvSpPr>
          <p:cNvPr id="4106" name="Tekstboks 86"/>
          <p:cNvSpPr txBox="1">
            <a:spLocks noChangeArrowheads="1"/>
          </p:cNvSpPr>
          <p:nvPr/>
        </p:nvSpPr>
        <p:spPr bwMode="auto">
          <a:xfrm>
            <a:off x="4581525" y="3267075"/>
            <a:ext cx="3300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altLang="ru-RU" sz="1800" b="1">
                <a:solidFill>
                  <a:srgbClr val="FFFCF9"/>
                </a:solidFill>
              </a:rPr>
              <a:t>RUSSIAN LEGISLATION</a:t>
            </a:r>
            <a:endParaRPr lang="en-US" altLang="ru-RU" sz="1600" b="1" noProof="1">
              <a:solidFill>
                <a:srgbClr val="FFFCF9"/>
              </a:solidFill>
              <a:ea typeface="ＭＳ Ｐゴシック" pitchFamily="34" charset="-128"/>
            </a:endParaRPr>
          </a:p>
        </p:txBody>
      </p:sp>
      <p:sp>
        <p:nvSpPr>
          <p:cNvPr id="4107" name="Rectangle 101"/>
          <p:cNvSpPr>
            <a:spLocks noChangeArrowheads="1"/>
          </p:cNvSpPr>
          <p:nvPr/>
        </p:nvSpPr>
        <p:spPr bwMode="auto">
          <a:xfrm>
            <a:off x="2166938" y="1474788"/>
            <a:ext cx="474662"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ru-RU" sz="1000" b="1">
                <a:hlinkClick r:id="rId3"/>
              </a:rPr>
              <a:t>WCT</a:t>
            </a:r>
            <a:endParaRPr lang="en-US" altLang="ru-RU" sz="1000" b="1"/>
          </a:p>
        </p:txBody>
      </p:sp>
      <p:sp>
        <p:nvSpPr>
          <p:cNvPr id="4108" name="Rectangle 102"/>
          <p:cNvSpPr>
            <a:spLocks noChangeArrowheads="1"/>
          </p:cNvSpPr>
          <p:nvPr/>
        </p:nvSpPr>
        <p:spPr bwMode="auto">
          <a:xfrm>
            <a:off x="1106488" y="1939925"/>
            <a:ext cx="552450"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ru-RU" sz="1000" b="1">
                <a:hlinkClick r:id="rId4"/>
              </a:rPr>
              <a:t>WPPT</a:t>
            </a:r>
            <a:endParaRPr lang="ru-RU" altLang="ru-RU" sz="1000" b="1"/>
          </a:p>
        </p:txBody>
      </p:sp>
      <p:sp>
        <p:nvSpPr>
          <p:cNvPr id="4109" name="Rectangle 103"/>
          <p:cNvSpPr>
            <a:spLocks noChangeArrowheads="1"/>
          </p:cNvSpPr>
          <p:nvPr/>
        </p:nvSpPr>
        <p:spPr bwMode="auto">
          <a:xfrm>
            <a:off x="1808163" y="2657475"/>
            <a:ext cx="56038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ru-RU" sz="1000" b="1">
                <a:solidFill>
                  <a:srgbClr val="000000"/>
                </a:solidFill>
                <a:hlinkClick r:id="rId5"/>
              </a:rPr>
              <a:t>WAPT</a:t>
            </a:r>
            <a:endParaRPr lang="en-US" altLang="ru-RU" sz="1000" b="1">
              <a:solidFill>
                <a:srgbClr val="000000"/>
              </a:solidFill>
            </a:endParaRPr>
          </a:p>
        </p:txBody>
      </p:sp>
      <p:sp>
        <p:nvSpPr>
          <p:cNvPr id="4110" name="Rectangle 104"/>
          <p:cNvSpPr>
            <a:spLocks noChangeArrowheads="1"/>
          </p:cNvSpPr>
          <p:nvPr/>
        </p:nvSpPr>
        <p:spPr bwMode="auto">
          <a:xfrm>
            <a:off x="2911475" y="3214688"/>
            <a:ext cx="658813"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ru-RU" sz="1000" b="1">
                <a:solidFill>
                  <a:srgbClr val="000000"/>
                </a:solidFill>
                <a:hlinkClick r:id="rId6"/>
              </a:rPr>
              <a:t>WTPBO</a:t>
            </a:r>
            <a:endParaRPr lang="ru-RU" altLang="ru-RU" sz="1000" b="1">
              <a:solidFill>
                <a:srgbClr val="000000"/>
              </a:solidFill>
            </a:endParaRPr>
          </a:p>
        </p:txBody>
      </p:sp>
      <p:sp>
        <p:nvSpPr>
          <p:cNvPr id="4111" name="Rectangle 105"/>
          <p:cNvSpPr>
            <a:spLocks noChangeArrowheads="1"/>
          </p:cNvSpPr>
          <p:nvPr/>
        </p:nvSpPr>
        <p:spPr bwMode="auto">
          <a:xfrm>
            <a:off x="2581275" y="4040188"/>
            <a:ext cx="5397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ru-RU" sz="1000" b="1">
                <a:solidFill>
                  <a:srgbClr val="000000"/>
                </a:solidFill>
                <a:hlinkClick r:id="rId7"/>
              </a:rPr>
              <a:t>ACTA</a:t>
            </a:r>
            <a:endParaRPr lang="ru-RU" altLang="ru-RU" sz="1000" b="1">
              <a:solidFill>
                <a:srgbClr val="00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31" name="Rectangle 3"/>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32" name="Rectangle 4"/>
          <p:cNvSpPr>
            <a:spLocks noChangeArrowheads="1"/>
          </p:cNvSpPr>
          <p:nvPr/>
        </p:nvSpPr>
        <p:spPr bwMode="auto">
          <a:xfrm rot="5400000">
            <a:off x="4730750" y="25590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33" name="Rectangle 5"/>
          <p:cNvSpPr>
            <a:spLocks noChangeArrowheads="1"/>
          </p:cNvSpPr>
          <p:nvPr/>
        </p:nvSpPr>
        <p:spPr bwMode="auto">
          <a:xfrm rot="5400000">
            <a:off x="4645025"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34" name="Rectangle 6"/>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35" name="Rectangle 7"/>
          <p:cNvSpPr>
            <a:spLocks noChangeArrowheads="1"/>
          </p:cNvSpPr>
          <p:nvPr/>
        </p:nvSpPr>
        <p:spPr bwMode="auto">
          <a:xfrm rot="5400000">
            <a:off x="4514850"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36" name="WordArt 36"/>
          <p:cNvSpPr>
            <a:spLocks noChangeArrowheads="1" noChangeShapeType="1" noTextEdit="1"/>
          </p:cNvSpPr>
          <p:nvPr/>
        </p:nvSpPr>
        <p:spPr bwMode="auto">
          <a:xfrm>
            <a:off x="766763" y="1398588"/>
            <a:ext cx="7542212" cy="10525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gradFill rotWithShape="1">
                  <a:gsLst>
                    <a:gs pos="0">
                      <a:srgbClr val="FF9F36"/>
                    </a:gs>
                    <a:gs pos="100000">
                      <a:srgbClr val="FF8500"/>
                    </a:gs>
                  </a:gsLst>
                  <a:lin ang="5400000" scaled="1"/>
                </a:gradFill>
                <a:effectLst>
                  <a:outerShdw dist="40161" dir="1106097" algn="ctr" rotWithShape="0">
                    <a:srgbClr val="A86400"/>
                  </a:outerShdw>
                </a:effectLst>
                <a:latin typeface="Arial Black"/>
              </a:rPr>
              <a:t>Webcasting</a:t>
            </a:r>
          </a:p>
        </p:txBody>
      </p:sp>
      <p:sp>
        <p:nvSpPr>
          <p:cNvPr id="22537" name="WordArt 36"/>
          <p:cNvSpPr>
            <a:spLocks noChangeArrowheads="1" noChangeShapeType="1" noTextEdit="1"/>
          </p:cNvSpPr>
          <p:nvPr/>
        </p:nvSpPr>
        <p:spPr bwMode="auto">
          <a:xfrm>
            <a:off x="855663" y="3773488"/>
            <a:ext cx="7542212" cy="10525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GB" sz="3600" kern="10">
              <a:gradFill rotWithShape="1">
                <a:gsLst>
                  <a:gs pos="0">
                    <a:srgbClr val="FF9F36"/>
                  </a:gs>
                  <a:gs pos="100000">
                    <a:srgbClr val="FF8500"/>
                  </a:gs>
                </a:gsLst>
                <a:lin ang="5400000" scaled="1"/>
              </a:gradFill>
              <a:effectLst>
                <a:outerShdw dist="40161" dir="1106097" algn="ctr" rotWithShape="0">
                  <a:srgbClr val="A86400"/>
                </a:outerShdw>
              </a:effectLst>
              <a:latin typeface="Arial Black"/>
            </a:endParaRPr>
          </a:p>
        </p:txBody>
      </p:sp>
      <p:pic>
        <p:nvPicPr>
          <p:cNvPr id="22538" name="Picture 37" descr="Spinne"/>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a:stretch>
            <a:fillRect/>
          </a:stretch>
        </p:blipFill>
        <p:spPr bwMode="auto">
          <a:xfrm>
            <a:off x="2614613" y="1751013"/>
            <a:ext cx="3924300"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3555" name="Rectangle 3"/>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3556" name="Rectangle 4"/>
          <p:cNvSpPr>
            <a:spLocks noChangeArrowheads="1"/>
          </p:cNvSpPr>
          <p:nvPr/>
        </p:nvSpPr>
        <p:spPr bwMode="auto">
          <a:xfrm rot="5400000">
            <a:off x="4730750" y="25590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3557" name="Rectangle 5"/>
          <p:cNvSpPr>
            <a:spLocks noChangeArrowheads="1"/>
          </p:cNvSpPr>
          <p:nvPr/>
        </p:nvSpPr>
        <p:spPr bwMode="auto">
          <a:xfrm rot="5400000">
            <a:off x="4645025"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3558" name="Rectangle 6"/>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3559" name="Rectangle 11"/>
          <p:cNvSpPr>
            <a:spLocks noChangeArrowheads="1"/>
          </p:cNvSpPr>
          <p:nvPr/>
        </p:nvSpPr>
        <p:spPr bwMode="gray">
          <a:xfrm>
            <a:off x="5062538" y="1062038"/>
            <a:ext cx="3757612" cy="473075"/>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en-GB" altLang="ru-RU" sz="1600" b="1">
                <a:solidFill>
                  <a:schemeClr val="bg1"/>
                </a:solidFill>
              </a:rPr>
              <a:t>Article 2, item (a)</a:t>
            </a:r>
            <a:endParaRPr lang="en-GB" altLang="ru-RU" sz="1600" b="1" noProof="1">
              <a:solidFill>
                <a:schemeClr val="bg1"/>
              </a:solidFill>
            </a:endParaRPr>
          </a:p>
        </p:txBody>
      </p:sp>
      <p:sp>
        <p:nvSpPr>
          <p:cNvPr id="23560" name="Rectangle 13"/>
          <p:cNvSpPr>
            <a:spLocks noChangeArrowheads="1"/>
          </p:cNvSpPr>
          <p:nvPr/>
        </p:nvSpPr>
        <p:spPr bwMode="gray">
          <a:xfrm>
            <a:off x="131763" y="1031875"/>
            <a:ext cx="3960812" cy="473075"/>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en-GB" altLang="ru-RU" sz="1600" b="1">
                <a:solidFill>
                  <a:schemeClr val="bg1"/>
                </a:solidFill>
              </a:rPr>
              <a:t>Article 1330, item 2, sub-item 5</a:t>
            </a:r>
            <a:endParaRPr lang="en-GB" altLang="ru-RU" sz="1600" b="1" noProof="1">
              <a:solidFill>
                <a:schemeClr val="bg1"/>
              </a:solidFill>
            </a:endParaRPr>
          </a:p>
        </p:txBody>
      </p:sp>
      <p:sp>
        <p:nvSpPr>
          <p:cNvPr id="23561" name="Rectangle 5"/>
          <p:cNvSpPr>
            <a:spLocks noChangeArrowheads="1"/>
          </p:cNvSpPr>
          <p:nvPr/>
        </p:nvSpPr>
        <p:spPr bwMode="gray">
          <a:xfrm>
            <a:off x="5138738" y="1577975"/>
            <a:ext cx="3681412" cy="302418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r>
              <a:rPr lang="en-GB" altLang="ru-RU" sz="1200" b="1" u="sng">
                <a:solidFill>
                  <a:srgbClr val="FF3300"/>
                </a:solidFill>
              </a:rPr>
              <a:t>“webcasting”</a:t>
            </a:r>
            <a:r>
              <a:rPr lang="en-GB" altLang="ru-RU" sz="1200" b="1">
                <a:solidFill>
                  <a:srgbClr val="FF3300"/>
                </a:solidFill>
              </a:rPr>
              <a:t> </a:t>
            </a:r>
            <a:r>
              <a:rPr lang="en-GB" altLang="ru-RU" sz="1200" b="1"/>
              <a:t>means the making accessible to the public of transmissions of sounds or of images or of images and sounds or of the representations thereof,</a:t>
            </a:r>
            <a:r>
              <a:rPr lang="en-GB" altLang="ru-RU" sz="1200" b="1">
                <a:solidFill>
                  <a:srgbClr val="FF3300"/>
                </a:solidFill>
              </a:rPr>
              <a:t> </a:t>
            </a:r>
            <a:r>
              <a:rPr lang="en-GB" altLang="ru-RU" sz="1200" b="1" u="sng">
                <a:solidFill>
                  <a:srgbClr val="FF3300"/>
                </a:solidFill>
              </a:rPr>
              <a:t>by wire or wireless means over a computer network at substantially the same time</a:t>
            </a:r>
            <a:r>
              <a:rPr lang="en-GB" altLang="ru-RU" sz="1200" b="1"/>
              <a:t>.  Such transmissions, when encrypted, shall be considered as “webcasting” where the means for decrypting are provided to the public by the webcasting organization or with its consent</a:t>
            </a:r>
            <a:endParaRPr lang="en-GB" altLang="ru-RU" sz="1200" noProof="1"/>
          </a:p>
        </p:txBody>
      </p:sp>
      <p:sp>
        <p:nvSpPr>
          <p:cNvPr id="23562" name="Rectangle 14"/>
          <p:cNvSpPr>
            <a:spLocks noChangeArrowheads="1"/>
          </p:cNvSpPr>
          <p:nvPr/>
        </p:nvSpPr>
        <p:spPr bwMode="gray">
          <a:xfrm>
            <a:off x="149225" y="1520825"/>
            <a:ext cx="3932238" cy="303688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r>
              <a:rPr lang="en-GB" altLang="ru-RU" sz="1600" b="1"/>
              <a:t>making a broadcast of radio- or television program available to the public in such a way that </a:t>
            </a:r>
            <a:r>
              <a:rPr lang="en-GB" altLang="ru-RU" sz="1600" b="1" u="sng">
                <a:solidFill>
                  <a:srgbClr val="FF0000"/>
                </a:solidFill>
              </a:rPr>
              <a:t>any person</a:t>
            </a:r>
            <a:r>
              <a:rPr lang="en-GB" altLang="ru-RU" sz="1600" b="1"/>
              <a:t> can access it from any place and at any time individually chosen by such person (making available to the public)</a:t>
            </a:r>
            <a:endParaRPr lang="fr-FR" altLang="ru-RU" sz="1600"/>
          </a:p>
        </p:txBody>
      </p:sp>
      <p:sp>
        <p:nvSpPr>
          <p:cNvPr id="23563" name="Rectangle 11"/>
          <p:cNvSpPr>
            <a:spLocks noChangeArrowheads="1"/>
          </p:cNvSpPr>
          <p:nvPr/>
        </p:nvSpPr>
        <p:spPr bwMode="gray">
          <a:xfrm>
            <a:off x="249238" y="187325"/>
            <a:ext cx="85709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lnSpc>
                <a:spcPct val="90000"/>
              </a:lnSpc>
            </a:pPr>
            <a:r>
              <a:rPr lang="en-GB" altLang="ru-RU" sz="1400" b="1"/>
              <a:t>IV Part of Russian Civil Code and Working paper on alternative and non-mandatory solutions on the protection in relation to webcasting</a:t>
            </a:r>
          </a:p>
        </p:txBody>
      </p:sp>
      <p:sp>
        <p:nvSpPr>
          <p:cNvPr id="23564" name="AutoShape 41"/>
          <p:cNvSpPr>
            <a:spLocks noChangeArrowheads="1"/>
          </p:cNvSpPr>
          <p:nvPr/>
        </p:nvSpPr>
        <p:spPr bwMode="auto">
          <a:xfrm flipH="1">
            <a:off x="3825875" y="14446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23565" name="AutoShape 18"/>
          <p:cNvSpPr>
            <a:spLocks noChangeArrowheads="1"/>
          </p:cNvSpPr>
          <p:nvPr/>
        </p:nvSpPr>
        <p:spPr bwMode="auto">
          <a:xfrm>
            <a:off x="4635500" y="14446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23566" name="Rectangle 14"/>
          <p:cNvSpPr>
            <a:spLocks noChangeArrowheads="1"/>
          </p:cNvSpPr>
          <p:nvPr/>
        </p:nvSpPr>
        <p:spPr bwMode="gray">
          <a:xfrm>
            <a:off x="827088" y="4627563"/>
            <a:ext cx="8026400" cy="1265237"/>
          </a:xfrm>
          <a:prstGeom prst="rect">
            <a:avLst/>
          </a:prstGeom>
          <a:solidFill>
            <a:schemeClr val="bg1"/>
          </a:solidFill>
          <a:ln w="12700">
            <a:solidFill>
              <a:srgbClr val="DDDDDD"/>
            </a:solidFill>
            <a:miter lim="800000"/>
            <a:headEnd/>
            <a:tailEnd/>
          </a:ln>
          <a:effectLst/>
          <a:extLst>
            <a:ext uri="{AF507438-7753-43E0-B8FC-AC1667EBCBE1}">
              <a14:hiddenEffects xmlns:a14="http://schemas.microsoft.com/office/drawing/2010/main">
                <a:effectLst>
                  <a:outerShdw dist="53882" dir="2700000" algn="ctr" rotWithShape="0">
                    <a:srgbClr val="808080">
                      <a:alpha val="50000"/>
                    </a:srgbClr>
                  </a:outerShdw>
                </a:effectLst>
              </a14:hiddenEffects>
            </a:ext>
          </a:extLst>
        </p:spPr>
        <p:txBody>
          <a:bodyPr lIns="108000" tIns="108000" rIns="144000" bIns="72000" anchor="ctr"/>
          <a:lstStyle/>
          <a:p>
            <a:pPr marL="190500" indent="-190500" algn="ctr">
              <a:lnSpc>
                <a:spcPct val="90000"/>
              </a:lnSpc>
              <a:spcAft>
                <a:spcPct val="20000"/>
              </a:spcAft>
              <a:buClr>
                <a:srgbClr val="292929"/>
              </a:buClr>
              <a:buFont typeface="Wingdings" pitchFamily="2" charset="2"/>
              <a:buNone/>
            </a:pPr>
            <a:r>
              <a:rPr lang="en-GB" altLang="ru-RU" sz="1600" b="1"/>
              <a:t>The wording used in article 1330, item 2, sub-item 5 of Russian Civil Code should be brought in accordance with the provision of Working paper on alternative and non-mandatory solutions on the protection in relation to webcasting</a:t>
            </a:r>
            <a:endParaRPr lang="en-GB" altLang="ru-RU" sz="1600" b="1" u="sng">
              <a:solidFill>
                <a:srgbClr val="FF0000"/>
              </a:solidFill>
            </a:endParaRPr>
          </a:p>
        </p:txBody>
      </p:sp>
      <p:sp>
        <p:nvSpPr>
          <p:cNvPr id="23567" name="Rectangle 14"/>
          <p:cNvSpPr>
            <a:spLocks noChangeArrowheads="1"/>
          </p:cNvSpPr>
          <p:nvPr/>
        </p:nvSpPr>
        <p:spPr bwMode="gray">
          <a:xfrm rot="-5400000">
            <a:off x="-268288" y="5084763"/>
            <a:ext cx="1463675" cy="558800"/>
          </a:xfrm>
          <a:prstGeom prst="rect">
            <a:avLst/>
          </a:prstGeom>
          <a:solidFill>
            <a:srgbClr val="C40505"/>
          </a:solidFill>
          <a:ln w="12700">
            <a:solidFill>
              <a:srgbClr val="9F9F9F"/>
            </a:solidFill>
            <a:miter lim="800000"/>
            <a:headEnd/>
            <a:tailEnd/>
          </a:ln>
          <a:effectLst>
            <a:outerShdw dist="53882" dir="2700000" algn="ctr" rotWithShape="0">
              <a:srgbClr val="808080">
                <a:alpha val="50000"/>
              </a:srgbClr>
            </a:outerShdw>
          </a:effectLst>
        </p:spPr>
        <p:txBody>
          <a:bodyPr lIns="0" tIns="0" rIns="0" bIns="0" anchor="ctr"/>
          <a:lstStyle/>
          <a:p>
            <a:pPr marL="190500" indent="-190500" algn="ctr">
              <a:lnSpc>
                <a:spcPct val="90000"/>
              </a:lnSpc>
              <a:spcAft>
                <a:spcPct val="20000"/>
              </a:spcAft>
              <a:buClr>
                <a:srgbClr val="292929"/>
              </a:buClr>
              <a:buFont typeface="Wingdings" pitchFamily="2" charset="2"/>
              <a:buNone/>
            </a:pPr>
            <a:r>
              <a:rPr lang="en-GB" altLang="ru-RU" sz="1400" b="1">
                <a:solidFill>
                  <a:schemeClr val="bg1"/>
                </a:solidFill>
              </a:rPr>
              <a:t>CONCLUSION</a:t>
            </a:r>
            <a:endParaRPr lang="en-GB" altLang="ru-RU" sz="1400" b="1" noProof="1">
              <a:solidFill>
                <a:schemeClr val="bg1"/>
              </a:solidFill>
            </a:endParaRPr>
          </a:p>
        </p:txBody>
      </p:sp>
      <p:sp>
        <p:nvSpPr>
          <p:cNvPr id="23568" name="Rectangle 13"/>
          <p:cNvSpPr>
            <a:spLocks noChangeArrowheads="1"/>
          </p:cNvSpPr>
          <p:nvPr/>
        </p:nvSpPr>
        <p:spPr bwMode="auto">
          <a:xfrm>
            <a:off x="1171575" y="6084888"/>
            <a:ext cx="7594600" cy="27463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ru-RU" sz="1200" b="1">
                <a:solidFill>
                  <a:schemeClr val="bg1"/>
                </a:solidFill>
              </a:rPr>
              <a:t>The right to make available under IV Part of Russian Civil Code</a:t>
            </a:r>
          </a:p>
        </p:txBody>
      </p:sp>
      <p:sp>
        <p:nvSpPr>
          <p:cNvPr id="4" name="AutoShape 41"/>
          <p:cNvSpPr>
            <a:spLocks noChangeArrowheads="1"/>
          </p:cNvSpPr>
          <p:nvPr/>
        </p:nvSpPr>
        <p:spPr bwMode="auto">
          <a:xfrm flipH="1">
            <a:off x="3825875" y="1444625"/>
            <a:ext cx="661988" cy="879475"/>
          </a:xfrm>
          <a:prstGeom prst="rightArrow">
            <a:avLst>
              <a:gd name="adj1" fmla="val 50111"/>
              <a:gd name="adj2" fmla="val 63157"/>
            </a:avLst>
          </a:prstGeom>
          <a:gradFill rotWithShape="1">
            <a:gsLst>
              <a:gs pos="0">
                <a:schemeClr val="tx2">
                  <a:gamma/>
                  <a:shade val="46275"/>
                  <a:invGamma/>
                </a:schemeClr>
              </a:gs>
              <a:gs pos="100000">
                <a:schemeClr val="tx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sz="1800" noProof="1"/>
          </a:p>
        </p:txBody>
      </p:sp>
      <p:sp>
        <p:nvSpPr>
          <p:cNvPr id="23570" name="AutoShape 18"/>
          <p:cNvSpPr>
            <a:spLocks noChangeArrowheads="1"/>
          </p:cNvSpPr>
          <p:nvPr/>
        </p:nvSpPr>
        <p:spPr bwMode="auto">
          <a:xfrm>
            <a:off x="4635500" y="1444625"/>
            <a:ext cx="661988" cy="879475"/>
          </a:xfrm>
          <a:prstGeom prst="rightArrow">
            <a:avLst>
              <a:gd name="adj1" fmla="val 50111"/>
              <a:gd name="adj2" fmla="val 63157"/>
            </a:avLst>
          </a:prstGeom>
          <a:gradFill rotWithShape="1">
            <a:gsLst>
              <a:gs pos="0">
                <a:srgbClr val="C40505"/>
              </a:gs>
              <a:gs pos="100000">
                <a:srgbClr val="5B020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23571" name="Rectangle 19"/>
          <p:cNvSpPr>
            <a:spLocks noChangeArrowheads="1"/>
          </p:cNvSpPr>
          <p:nvPr/>
        </p:nvSpPr>
        <p:spPr bwMode="auto">
          <a:xfrm rot="5400000">
            <a:off x="4514850"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579" name="Rectangle 3"/>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580" name="Rectangle 4"/>
          <p:cNvSpPr>
            <a:spLocks noChangeArrowheads="1"/>
          </p:cNvSpPr>
          <p:nvPr/>
        </p:nvSpPr>
        <p:spPr bwMode="auto">
          <a:xfrm rot="5400000">
            <a:off x="4730750" y="25590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581" name="Rectangle 5"/>
          <p:cNvSpPr>
            <a:spLocks noChangeArrowheads="1"/>
          </p:cNvSpPr>
          <p:nvPr/>
        </p:nvSpPr>
        <p:spPr bwMode="auto">
          <a:xfrm rot="5400000">
            <a:off x="4645025"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582" name="Rectangle 6"/>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583" name="Rectangle 19"/>
          <p:cNvSpPr>
            <a:spLocks noChangeArrowheads="1"/>
          </p:cNvSpPr>
          <p:nvPr/>
        </p:nvSpPr>
        <p:spPr bwMode="auto">
          <a:xfrm rot="5400000">
            <a:off x="4514850"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24584" name="Group 23"/>
          <p:cNvGrpSpPr>
            <a:grpSpLocks/>
          </p:cNvGrpSpPr>
          <p:nvPr/>
        </p:nvGrpSpPr>
        <p:grpSpPr bwMode="auto">
          <a:xfrm>
            <a:off x="0" y="3387725"/>
            <a:ext cx="9144000" cy="1676400"/>
            <a:chOff x="0" y="2086"/>
            <a:chExt cx="5760" cy="1056"/>
          </a:xfrm>
        </p:grpSpPr>
        <p:sp>
          <p:nvSpPr>
            <p:cNvPr id="24594"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n-GB" altLang="ru-RU" sz="1800" noProof="1"/>
            </a:p>
          </p:txBody>
        </p:sp>
        <p:sp>
          <p:nvSpPr>
            <p:cNvPr id="24595"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GB" altLang="ru-RU" sz="1800" noProof="1"/>
            </a:p>
          </p:txBody>
        </p:sp>
      </p:grpSp>
      <p:pic>
        <p:nvPicPr>
          <p:cNvPr id="24585" name="Gruppieren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30638"/>
            <a:ext cx="9144000" cy="228758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586" name="Rectangle 19"/>
          <p:cNvSpPr>
            <a:spLocks noChangeArrowheads="1"/>
          </p:cNvSpPr>
          <p:nvPr/>
        </p:nvSpPr>
        <p:spPr bwMode="gray">
          <a:xfrm>
            <a:off x="131763" y="1193800"/>
            <a:ext cx="4278312" cy="360363"/>
          </a:xfrm>
          <a:prstGeom prst="rect">
            <a:avLst/>
          </a:prstGeom>
          <a:solidFill>
            <a:srgbClr val="DDDDDD"/>
          </a:solidFill>
          <a:ln w="12700" algn="ctr">
            <a:solidFill>
              <a:srgbClr val="C0C0C0"/>
            </a:solidFill>
            <a:miter lim="800000"/>
            <a:headEnd/>
            <a:tailEnd/>
          </a:ln>
        </p:spPr>
        <p:txBody>
          <a:bodyPr lIns="288000" tIns="0" rIns="0" bIns="0" anchor="ctr"/>
          <a:lstStyle/>
          <a:p>
            <a:pPr algn="ctr" defTabSz="801688" eaLnBrk="0" hangingPunct="0"/>
            <a:r>
              <a:rPr lang="en-GB" altLang="ru-RU" sz="1200" b="1"/>
              <a:t>WEBCASTING </a:t>
            </a:r>
            <a:r>
              <a:rPr lang="en-GB" altLang="ru-RU" sz="1200" b="1" u="sng">
                <a:solidFill>
                  <a:srgbClr val="FF0000"/>
                </a:solidFill>
              </a:rPr>
              <a:t>(SIMULTANEOUS TRANSMISSIONS)</a:t>
            </a:r>
            <a:endParaRPr lang="en-GB" altLang="ru-RU" sz="1200" b="1" u="sng" noProof="1">
              <a:solidFill>
                <a:srgbClr val="FF0000"/>
              </a:solidFill>
            </a:endParaRPr>
          </a:p>
        </p:txBody>
      </p:sp>
      <p:sp>
        <p:nvSpPr>
          <p:cNvPr id="24587" name="Rectangle 5"/>
          <p:cNvSpPr>
            <a:spLocks noChangeArrowheads="1"/>
          </p:cNvSpPr>
          <p:nvPr/>
        </p:nvSpPr>
        <p:spPr bwMode="gray">
          <a:xfrm>
            <a:off x="139700" y="1554163"/>
            <a:ext cx="4270375" cy="2039937"/>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190500" indent="-190500">
              <a:lnSpc>
                <a:spcPct val="95000"/>
              </a:lnSpc>
              <a:spcAft>
                <a:spcPct val="40000"/>
              </a:spcAft>
              <a:buClr>
                <a:srgbClr val="292929"/>
              </a:buClr>
              <a:buFont typeface="Wingdings" pitchFamily="2" charset="2"/>
              <a:buChar char="§"/>
            </a:pPr>
            <a:r>
              <a:rPr lang="en-GB" altLang="ko-KR" sz="1200" b="1">
                <a:ea typeface="굴림" pitchFamily="34" charset="-127"/>
              </a:rPr>
              <a:t>means the making accessible to the public of transmissions of sounds or of images or of images and sounds or of the representations thereof, by wire or wireless means over a computer network at substantially the same time</a:t>
            </a:r>
            <a:endParaRPr lang="en-GB" altLang="ru-RU" sz="1200" b="1" noProof="1">
              <a:solidFill>
                <a:srgbClr val="7F7F7F"/>
              </a:solidFill>
            </a:endParaRPr>
          </a:p>
          <a:p>
            <a:pPr marL="190500" indent="-190500">
              <a:lnSpc>
                <a:spcPct val="95000"/>
              </a:lnSpc>
              <a:spcAft>
                <a:spcPct val="40000"/>
              </a:spcAft>
              <a:buClr>
                <a:srgbClr val="292929"/>
              </a:buClr>
              <a:buFont typeface="Wingdings" pitchFamily="2" charset="2"/>
              <a:buChar char="§"/>
            </a:pPr>
            <a:r>
              <a:rPr lang="en-GB" altLang="ko-KR" sz="1200" b="1">
                <a:ea typeface="굴림" pitchFamily="34" charset="-127"/>
              </a:rPr>
              <a:t>such transmissions, when encrypted, shall be considered as “webcasting” where the means for decrypting are provided to the public by the webcasting organization or with its consent</a:t>
            </a:r>
            <a:endParaRPr lang="en-GB" altLang="ru-RU" sz="1200" b="1" noProof="1">
              <a:solidFill>
                <a:srgbClr val="7F7F7F"/>
              </a:solidFill>
            </a:endParaRPr>
          </a:p>
        </p:txBody>
      </p:sp>
      <p:sp>
        <p:nvSpPr>
          <p:cNvPr id="24588" name="Rectangle 19"/>
          <p:cNvSpPr>
            <a:spLocks noChangeArrowheads="1"/>
          </p:cNvSpPr>
          <p:nvPr/>
        </p:nvSpPr>
        <p:spPr bwMode="gray">
          <a:xfrm>
            <a:off x="4535488" y="1193800"/>
            <a:ext cx="4473575" cy="360363"/>
          </a:xfrm>
          <a:prstGeom prst="rect">
            <a:avLst/>
          </a:prstGeom>
          <a:solidFill>
            <a:srgbClr val="969696"/>
          </a:solidFill>
          <a:ln w="12700">
            <a:solidFill>
              <a:srgbClr val="C0C0C0"/>
            </a:solidFill>
            <a:miter lim="800000"/>
            <a:headEnd/>
            <a:tailEnd/>
          </a:ln>
        </p:spPr>
        <p:txBody>
          <a:bodyPr lIns="288000" tIns="0" rIns="0" bIns="0" anchor="ctr"/>
          <a:lstStyle/>
          <a:p>
            <a:pPr algn="ctr" defTabSz="801688" eaLnBrk="0" hangingPunct="0"/>
            <a:r>
              <a:rPr lang="en-GB" altLang="ru-RU" sz="1200" b="1">
                <a:solidFill>
                  <a:schemeClr val="bg1"/>
                </a:solidFill>
              </a:rPr>
              <a:t>INTERACTIVE </a:t>
            </a:r>
            <a:r>
              <a:rPr lang="en-GB" altLang="ru-RU" sz="1200" b="1" u="sng">
                <a:solidFill>
                  <a:srgbClr val="FF0000"/>
                </a:solidFill>
              </a:rPr>
              <a:t>(NON-SIMULTANEOUS)</a:t>
            </a:r>
            <a:r>
              <a:rPr lang="en-GB" altLang="ru-RU" sz="1200" b="1">
                <a:solidFill>
                  <a:schemeClr val="bg1"/>
                </a:solidFill>
              </a:rPr>
              <a:t> </a:t>
            </a:r>
            <a:r>
              <a:rPr lang="en-GB" altLang="ru-RU" sz="1200" b="1"/>
              <a:t>TRANSMISSIONS</a:t>
            </a:r>
            <a:endParaRPr lang="en-GB" altLang="ru-RU" sz="1000" b="1" noProof="1"/>
          </a:p>
        </p:txBody>
      </p:sp>
      <p:sp>
        <p:nvSpPr>
          <p:cNvPr id="24589" name="Rectangle 5"/>
          <p:cNvSpPr>
            <a:spLocks noChangeArrowheads="1"/>
          </p:cNvSpPr>
          <p:nvPr/>
        </p:nvSpPr>
        <p:spPr bwMode="gray">
          <a:xfrm>
            <a:off x="4554538" y="1554163"/>
            <a:ext cx="4465637" cy="2058987"/>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190500" indent="-190500">
              <a:lnSpc>
                <a:spcPct val="95000"/>
              </a:lnSpc>
              <a:spcAft>
                <a:spcPct val="40000"/>
              </a:spcAft>
              <a:buClr>
                <a:srgbClr val="292929"/>
              </a:buClr>
              <a:buFont typeface="Wingdings" pitchFamily="2" charset="2"/>
              <a:buChar char="§"/>
            </a:pPr>
            <a:r>
              <a:rPr lang="en-GB" altLang="ru-RU" sz="1200" b="1"/>
              <a:t>any transmission, when the time of transmission and the place of its acceptance can be individually chosen by members of the public</a:t>
            </a:r>
            <a:endParaRPr lang="en-GB" altLang="ru-RU" sz="1200" b="1" noProof="1">
              <a:solidFill>
                <a:srgbClr val="7F7F7F"/>
              </a:solidFill>
            </a:endParaRPr>
          </a:p>
        </p:txBody>
      </p:sp>
      <p:sp>
        <p:nvSpPr>
          <p:cNvPr id="24590" name="Rectangle 5"/>
          <p:cNvSpPr>
            <a:spLocks noChangeArrowheads="1"/>
          </p:cNvSpPr>
          <p:nvPr/>
        </p:nvSpPr>
        <p:spPr bwMode="gray">
          <a:xfrm>
            <a:off x="165100" y="5591175"/>
            <a:ext cx="86883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8000" tIns="108000" rIns="144000" bIns="72000"/>
          <a:lstStyle/>
          <a:p>
            <a:pPr algn="ctr">
              <a:spcAft>
                <a:spcPts val="1400"/>
              </a:spcAft>
              <a:buClr>
                <a:srgbClr val="292929"/>
              </a:buClr>
            </a:pPr>
            <a:r>
              <a:rPr lang="en-GB" altLang="ru-RU" sz="1400" b="1"/>
              <a:t>THE RIGHT TO MAKE AVAILABLE FOR BROADCASTERS</a:t>
            </a:r>
            <a:endParaRPr lang="en-GB" altLang="ru-RU" sz="1400" b="1" noProof="1"/>
          </a:p>
        </p:txBody>
      </p:sp>
      <p:sp>
        <p:nvSpPr>
          <p:cNvPr id="24591" name="Rectangle 29"/>
          <p:cNvSpPr>
            <a:spLocks noChangeArrowheads="1"/>
          </p:cNvSpPr>
          <p:nvPr/>
        </p:nvSpPr>
        <p:spPr bwMode="auto">
          <a:xfrm>
            <a:off x="2084388" y="4452938"/>
            <a:ext cx="2301875" cy="373062"/>
          </a:xfrm>
          <a:prstGeom prst="rect">
            <a:avLst/>
          </a:prstGeom>
          <a:noFill/>
          <a:ln>
            <a:noFill/>
          </a:ln>
          <a:effectLst>
            <a:prstShdw prst="shdw17" dist="17961" dir="2700000">
              <a:srgbClr val="8C8C8C"/>
            </a:prstShdw>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tx2"/>
                </a:solidFill>
                <a:miter lim="800000"/>
                <a:headEnd/>
                <a:tailEnd/>
              </a14:hiddenLine>
            </a:ext>
          </a:extLst>
        </p:spPr>
        <p:txBody>
          <a:bodyPr lIns="90000"/>
          <a:lstStyle/>
          <a:p>
            <a:pPr algn="ctr">
              <a:spcBef>
                <a:spcPct val="20000"/>
              </a:spcBef>
            </a:pPr>
            <a:r>
              <a:rPr lang="en-GB" altLang="ru-RU" sz="1000" b="1"/>
              <a:t>SIMULTANEOUS TRANSMISSIONS</a:t>
            </a:r>
            <a:endParaRPr lang="de-DE" altLang="ru-RU" sz="1000" b="1"/>
          </a:p>
        </p:txBody>
      </p:sp>
      <p:sp>
        <p:nvSpPr>
          <p:cNvPr id="24592" name="Rectangle 30"/>
          <p:cNvSpPr>
            <a:spLocks noChangeArrowheads="1"/>
          </p:cNvSpPr>
          <p:nvPr/>
        </p:nvSpPr>
        <p:spPr bwMode="auto">
          <a:xfrm>
            <a:off x="4513263" y="4078288"/>
            <a:ext cx="2397125" cy="268287"/>
          </a:xfrm>
          <a:prstGeom prst="rect">
            <a:avLst/>
          </a:prstGeom>
          <a:noFill/>
          <a:ln>
            <a:noFill/>
          </a:ln>
          <a:effectLst>
            <a:prstShdw prst="shdw17" dist="17961" dir="2700000">
              <a:srgbClr val="8C8C8C"/>
            </a:prstShdw>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tx2"/>
                </a:solidFill>
                <a:miter lim="800000"/>
                <a:headEnd/>
                <a:tailEnd/>
              </a14:hiddenLine>
            </a:ext>
          </a:extLst>
        </p:spPr>
        <p:txBody>
          <a:bodyPr lIns="90000"/>
          <a:lstStyle/>
          <a:p>
            <a:pPr algn="ctr">
              <a:spcBef>
                <a:spcPct val="20000"/>
              </a:spcBef>
            </a:pPr>
            <a:r>
              <a:rPr lang="en-GB" altLang="ru-RU" sz="900" b="1">
                <a:solidFill>
                  <a:schemeClr val="bg1"/>
                </a:solidFill>
              </a:rPr>
              <a:t>NON-SIMULTANEOUS TRANSMISSIONS</a:t>
            </a:r>
            <a:endParaRPr lang="de-DE" altLang="ru-RU" sz="900">
              <a:solidFill>
                <a:schemeClr val="bg1"/>
              </a:solidFill>
            </a:endParaRPr>
          </a:p>
        </p:txBody>
      </p:sp>
      <p:sp>
        <p:nvSpPr>
          <p:cNvPr id="24593" name="Rectangle 31"/>
          <p:cNvSpPr>
            <a:spLocks noChangeArrowheads="1"/>
          </p:cNvSpPr>
          <p:nvPr/>
        </p:nvSpPr>
        <p:spPr bwMode="gray">
          <a:xfrm>
            <a:off x="249238" y="187325"/>
            <a:ext cx="85709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lnSpc>
                <a:spcPct val="90000"/>
              </a:lnSpc>
            </a:pPr>
            <a:r>
              <a:rPr lang="en-GB" altLang="ru-RU" sz="1400" b="1"/>
              <a:t>Wordings contained in working paper on alternative and non-mandatory solutions on the protection in relation to webcasting and approved by Russian delegation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03" name="Rectangle 3"/>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04" name="Rectangle 4"/>
          <p:cNvSpPr>
            <a:spLocks noChangeArrowheads="1"/>
          </p:cNvSpPr>
          <p:nvPr/>
        </p:nvSpPr>
        <p:spPr bwMode="auto">
          <a:xfrm rot="5400000">
            <a:off x="4730750" y="25590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05" name="Rectangle 5"/>
          <p:cNvSpPr>
            <a:spLocks noChangeArrowheads="1"/>
          </p:cNvSpPr>
          <p:nvPr/>
        </p:nvSpPr>
        <p:spPr bwMode="auto">
          <a:xfrm rot="5400000">
            <a:off x="4645025"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06" name="Rectangle 6"/>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07" name="Rectangle 7"/>
          <p:cNvSpPr>
            <a:spLocks noChangeArrowheads="1"/>
          </p:cNvSpPr>
          <p:nvPr/>
        </p:nvSpPr>
        <p:spPr bwMode="auto">
          <a:xfrm rot="5400000">
            <a:off x="4514850"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5608" name="Rectangle 16"/>
          <p:cNvSpPr>
            <a:spLocks noChangeArrowheads="1"/>
          </p:cNvSpPr>
          <p:nvPr/>
        </p:nvSpPr>
        <p:spPr bwMode="auto">
          <a:xfrm>
            <a:off x="180975" y="1303338"/>
            <a:ext cx="85931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F9F9F"/>
                </a:solidFill>
                <a:miter lim="800000"/>
                <a:headEnd/>
                <a:tailEnd/>
              </a14:hiddenLine>
            </a:ext>
          </a:extLst>
        </p:spPr>
        <p:txBody>
          <a:bodyPr lIns="144000" tIns="144000" rIns="144000" bIns="144000"/>
          <a:lstStyle/>
          <a:p>
            <a:pPr marL="165100" indent="-165100">
              <a:lnSpc>
                <a:spcPct val="90000"/>
              </a:lnSpc>
              <a:spcAft>
                <a:spcPct val="40000"/>
              </a:spcAft>
              <a:buFont typeface="Wingdings" pitchFamily="2" charset="2"/>
              <a:buChar char="q"/>
            </a:pPr>
            <a:r>
              <a:rPr lang="en-GB" altLang="ko-KR" sz="1800" b="1">
                <a:ea typeface="굴림" pitchFamily="34" charset="-127"/>
              </a:rPr>
              <a:t>The operative term of the definition is not “</a:t>
            </a:r>
            <a:r>
              <a:rPr lang="en-GB" altLang="ko-KR" sz="1800" b="1">
                <a:solidFill>
                  <a:srgbClr val="CC00CC"/>
                </a:solidFill>
                <a:ea typeface="굴림" pitchFamily="34" charset="-127"/>
              </a:rPr>
              <a:t>transmission</a:t>
            </a:r>
            <a:r>
              <a:rPr lang="en-GB" altLang="ko-KR" sz="1800" b="1">
                <a:ea typeface="굴림" pitchFamily="34" charset="-127"/>
              </a:rPr>
              <a:t>” but “</a:t>
            </a:r>
            <a:r>
              <a:rPr lang="en-GB" altLang="ko-KR" sz="1800" b="1">
                <a:solidFill>
                  <a:srgbClr val="CC00CC"/>
                </a:solidFill>
                <a:ea typeface="굴림" pitchFamily="34" charset="-127"/>
              </a:rPr>
              <a:t>making accessible to the public of transmissions</a:t>
            </a:r>
            <a:r>
              <a:rPr lang="en-GB" altLang="ko-KR" sz="1800" b="1">
                <a:ea typeface="굴림" pitchFamily="34" charset="-127"/>
              </a:rPr>
              <a:t>.”</a:t>
            </a:r>
            <a:endParaRPr lang="ru-RU" altLang="ko-KR" sz="1800" b="1"/>
          </a:p>
          <a:p>
            <a:pPr marL="165100" indent="-165100">
              <a:lnSpc>
                <a:spcPct val="90000"/>
              </a:lnSpc>
              <a:spcAft>
                <a:spcPct val="40000"/>
              </a:spcAft>
              <a:buFont typeface="Wingdings" pitchFamily="2" charset="2"/>
              <a:buChar char="q"/>
            </a:pPr>
            <a:r>
              <a:rPr lang="en-GB" altLang="ko-KR" sz="1800" b="1">
                <a:ea typeface="굴림" pitchFamily="34" charset="-127"/>
              </a:rPr>
              <a:t>This expression implies the modicum of interactivity in today’s technological environment that is necessary to access the streaming of a program-carrying signal.</a:t>
            </a:r>
            <a:endParaRPr lang="ru-RU" altLang="ko-KR" sz="1800" b="1"/>
          </a:p>
          <a:p>
            <a:pPr marL="165100" indent="-165100">
              <a:lnSpc>
                <a:spcPct val="90000"/>
              </a:lnSpc>
              <a:spcAft>
                <a:spcPct val="40000"/>
              </a:spcAft>
              <a:buFont typeface="Wingdings" pitchFamily="2" charset="2"/>
              <a:buChar char="q"/>
            </a:pPr>
            <a:r>
              <a:rPr lang="en-GB" altLang="ko-KR" sz="1800" b="1">
                <a:ea typeface="굴림" pitchFamily="34" charset="-127"/>
              </a:rPr>
              <a:t>It is the receiver who activates or instigates the transmission over a telecommunications path.</a:t>
            </a:r>
            <a:endParaRPr lang="ru-RU" altLang="ko-KR" sz="1800" b="1"/>
          </a:p>
          <a:p>
            <a:pPr marL="165100" indent="-165100">
              <a:lnSpc>
                <a:spcPct val="90000"/>
              </a:lnSpc>
              <a:spcAft>
                <a:spcPct val="40000"/>
              </a:spcAft>
              <a:buFont typeface="Wingdings" pitchFamily="2" charset="2"/>
              <a:buChar char="q"/>
            </a:pPr>
            <a:r>
              <a:rPr lang="en-GB" altLang="ko-KR" sz="1800" b="1">
                <a:ea typeface="굴림" pitchFamily="34" charset="-127"/>
              </a:rPr>
              <a:t>The elements “</a:t>
            </a:r>
            <a:r>
              <a:rPr lang="en-GB" altLang="ko-KR" sz="1800" b="1">
                <a:solidFill>
                  <a:srgbClr val="CC00CC"/>
                </a:solidFill>
                <a:ea typeface="굴림" pitchFamily="34" charset="-127"/>
              </a:rPr>
              <a:t>to the public</a:t>
            </a:r>
            <a:r>
              <a:rPr lang="en-GB" altLang="ko-KR" sz="1800" b="1">
                <a:ea typeface="굴림" pitchFamily="34" charset="-127"/>
              </a:rPr>
              <a:t>” and “</a:t>
            </a:r>
            <a:r>
              <a:rPr lang="en-GB" altLang="ko-KR" sz="1800" b="1">
                <a:solidFill>
                  <a:srgbClr val="CC00CC"/>
                </a:solidFill>
                <a:ea typeface="굴림" pitchFamily="34" charset="-127"/>
              </a:rPr>
              <a:t>at substantially the same time</a:t>
            </a:r>
            <a:r>
              <a:rPr lang="en-GB" altLang="ko-KR" sz="1800" b="1">
                <a:ea typeface="굴림" pitchFamily="34" charset="-127"/>
              </a:rPr>
              <a:t>” serve to limit the definition to accessibility of real-time streaming that may be received by several receivers at the same time.</a:t>
            </a:r>
            <a:endParaRPr lang="ru-RU" altLang="ko-KR" sz="1800" b="1"/>
          </a:p>
          <a:p>
            <a:pPr marL="165100" indent="-165100">
              <a:lnSpc>
                <a:spcPct val="90000"/>
              </a:lnSpc>
              <a:spcAft>
                <a:spcPct val="40000"/>
              </a:spcAft>
              <a:buFont typeface="Wingdings" pitchFamily="2" charset="2"/>
              <a:buChar char="q"/>
            </a:pPr>
            <a:r>
              <a:rPr lang="en-GB" altLang="ko-KR" sz="1800" b="1">
                <a:ea typeface="굴림" pitchFamily="34" charset="-127"/>
              </a:rPr>
              <a:t>The receiver may log in to the program flow at a given point of time and receive what follows but cannot influence the program flow otherwise.</a:t>
            </a:r>
            <a:endParaRPr lang="ru-RU" altLang="ko-KR" sz="1800" b="1"/>
          </a:p>
          <a:p>
            <a:pPr marL="165100" indent="-165100">
              <a:lnSpc>
                <a:spcPct val="90000"/>
              </a:lnSpc>
              <a:spcAft>
                <a:spcPct val="40000"/>
              </a:spcAft>
              <a:buFont typeface="Wingdings" pitchFamily="2" charset="2"/>
              <a:buChar char="q"/>
            </a:pPr>
            <a:r>
              <a:rPr lang="en-GB" altLang="ko-KR" sz="1800" b="1">
                <a:ea typeface="굴림" pitchFamily="34" charset="-127"/>
              </a:rPr>
              <a:t>The definition confines the making accessible of transmissions to such activity over computer networks, which by nature may take place by wire or wireless means.</a:t>
            </a:r>
            <a:endParaRPr lang="ru-RU" altLang="ko-KR" sz="1800" b="1"/>
          </a:p>
          <a:p>
            <a:pPr marL="165100" indent="-165100">
              <a:lnSpc>
                <a:spcPct val="90000"/>
              </a:lnSpc>
              <a:spcAft>
                <a:spcPct val="40000"/>
              </a:spcAft>
              <a:buFont typeface="Wingdings" pitchFamily="2" charset="2"/>
              <a:buChar char="q"/>
            </a:pPr>
            <a:endParaRPr lang="en-GB" altLang="ru-RU" sz="140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27" name="Rectangle 3"/>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28" name="Rectangle 4"/>
          <p:cNvSpPr>
            <a:spLocks noChangeArrowheads="1"/>
          </p:cNvSpPr>
          <p:nvPr/>
        </p:nvSpPr>
        <p:spPr bwMode="auto">
          <a:xfrm rot="5400000">
            <a:off x="4730750" y="25590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29" name="Rectangle 5"/>
          <p:cNvSpPr>
            <a:spLocks noChangeArrowheads="1"/>
          </p:cNvSpPr>
          <p:nvPr/>
        </p:nvSpPr>
        <p:spPr bwMode="auto">
          <a:xfrm rot="5400000">
            <a:off x="4645025"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30" name="Rectangle 6"/>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31" name="Rectangle 7"/>
          <p:cNvSpPr>
            <a:spLocks noChangeArrowheads="1"/>
          </p:cNvSpPr>
          <p:nvPr/>
        </p:nvSpPr>
        <p:spPr bwMode="auto">
          <a:xfrm rot="5400000">
            <a:off x="4514850"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32" name="Rectangle 9"/>
          <p:cNvSpPr>
            <a:spLocks noChangeArrowheads="1"/>
          </p:cNvSpPr>
          <p:nvPr/>
        </p:nvSpPr>
        <p:spPr bwMode="gray">
          <a:xfrm>
            <a:off x="1289050" y="2193925"/>
            <a:ext cx="3367088" cy="766763"/>
          </a:xfrm>
          <a:prstGeom prst="rect">
            <a:avLst/>
          </a:prstGeom>
          <a:solidFill>
            <a:srgbClr val="CCECFF">
              <a:alpha val="50195"/>
            </a:srgbClr>
          </a:solidFill>
          <a:ln>
            <a:noFill/>
          </a:ln>
          <a:effectLst/>
          <a:extLst>
            <a:ext uri="{91240B29-F687-4F45-9708-019B960494DF}">
              <a14:hiddenLine xmlns:a14="http://schemas.microsoft.com/office/drawing/2010/main" w="12700" algn="ctr">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7A8E99"/>
                  </a:outerShdw>
                </a:effectLst>
              </a14:hiddenEffects>
            </a:ext>
          </a:extLst>
        </p:spPr>
        <p:txBody>
          <a:bodyPr wrap="none" anchor="ctr"/>
          <a:lstStyle/>
          <a:p>
            <a:endParaRPr lang="ru-RU"/>
          </a:p>
        </p:txBody>
      </p:sp>
      <p:sp>
        <p:nvSpPr>
          <p:cNvPr id="26633" name="Rectangle 10"/>
          <p:cNvSpPr>
            <a:spLocks noChangeArrowheads="1"/>
          </p:cNvSpPr>
          <p:nvPr/>
        </p:nvSpPr>
        <p:spPr bwMode="gray">
          <a:xfrm>
            <a:off x="1289050" y="2987675"/>
            <a:ext cx="3367088" cy="766763"/>
          </a:xfrm>
          <a:prstGeom prst="rect">
            <a:avLst/>
          </a:prstGeom>
          <a:solidFill>
            <a:srgbClr val="CCECFF">
              <a:alpha val="50195"/>
            </a:srgbClr>
          </a:solidFill>
          <a:ln>
            <a:noFill/>
          </a:ln>
          <a:effectLst/>
          <a:extLst>
            <a:ext uri="{91240B29-F687-4F45-9708-019B960494DF}">
              <a14:hiddenLine xmlns:a14="http://schemas.microsoft.com/office/drawing/2010/main" w="12700" algn="ctr">
                <a:solidFill>
                  <a:srgbClr val="292929"/>
                </a:solidFill>
                <a:prstDash val="dash"/>
                <a:miter lim="800000"/>
                <a:headEnd/>
                <a:tailEnd/>
              </a14:hiddenLine>
            </a:ext>
            <a:ext uri="{AF507438-7753-43E0-B8FC-AC1667EBCBE1}">
              <a14:hiddenEffects xmlns:a14="http://schemas.microsoft.com/office/drawing/2010/main">
                <a:effectLst>
                  <a:outerShdw dist="17961" dir="2700000" algn="ctr" rotWithShape="0">
                    <a:srgbClr val="7A8E99"/>
                  </a:outerShdw>
                </a:effectLst>
              </a14:hiddenEffects>
            </a:ext>
          </a:extLst>
        </p:spPr>
        <p:txBody>
          <a:bodyPr wrap="none" anchor="ctr"/>
          <a:lstStyle/>
          <a:p>
            <a:endParaRPr lang="ru-RU"/>
          </a:p>
        </p:txBody>
      </p:sp>
      <p:sp>
        <p:nvSpPr>
          <p:cNvPr id="26634" name="Rectangle 11"/>
          <p:cNvSpPr>
            <a:spLocks noChangeArrowheads="1"/>
          </p:cNvSpPr>
          <p:nvPr/>
        </p:nvSpPr>
        <p:spPr bwMode="gray">
          <a:xfrm>
            <a:off x="1289050" y="3787775"/>
            <a:ext cx="3367088" cy="766763"/>
          </a:xfrm>
          <a:prstGeom prst="rect">
            <a:avLst/>
          </a:prstGeom>
          <a:solidFill>
            <a:srgbClr val="CCECFF">
              <a:alpha val="50195"/>
            </a:srgbClr>
          </a:solidFill>
          <a:ln>
            <a:noFill/>
          </a:ln>
          <a:effectLst/>
          <a:extLst>
            <a:ext uri="{91240B29-F687-4F45-9708-019B960494DF}">
              <a14:hiddenLine xmlns:a14="http://schemas.microsoft.com/office/drawing/2010/main" w="12700" algn="ctr">
                <a:solidFill>
                  <a:srgbClr val="292929"/>
                </a:solidFill>
                <a:prstDash val="dash"/>
                <a:miter lim="800000"/>
                <a:headEnd/>
                <a:tailEnd/>
              </a14:hiddenLine>
            </a:ext>
            <a:ext uri="{AF507438-7753-43E0-B8FC-AC1667EBCBE1}">
              <a14:hiddenEffects xmlns:a14="http://schemas.microsoft.com/office/drawing/2010/main">
                <a:effectLst>
                  <a:outerShdw dist="17961" dir="2700000" algn="ctr" rotWithShape="0">
                    <a:srgbClr val="7A8E99"/>
                  </a:outerShdw>
                </a:effectLst>
              </a14:hiddenEffects>
            </a:ext>
          </a:extLst>
        </p:spPr>
        <p:txBody>
          <a:bodyPr wrap="none" anchor="ctr"/>
          <a:lstStyle/>
          <a:p>
            <a:endParaRPr lang="ru-RU"/>
          </a:p>
        </p:txBody>
      </p:sp>
      <p:sp>
        <p:nvSpPr>
          <p:cNvPr id="26635" name="AutoShape 12"/>
          <p:cNvSpPr>
            <a:spLocks noChangeArrowheads="1"/>
          </p:cNvSpPr>
          <p:nvPr/>
        </p:nvSpPr>
        <p:spPr bwMode="gray">
          <a:xfrm rot="308465">
            <a:off x="6870700" y="2190750"/>
            <a:ext cx="1590675" cy="1701800"/>
          </a:xfrm>
          <a:custGeom>
            <a:avLst/>
            <a:gdLst>
              <a:gd name="T0" fmla="*/ 2147483647 w 21600"/>
              <a:gd name="T1" fmla="*/ 1580651616 h 21600"/>
              <a:gd name="T2" fmla="*/ 2147483647 w 21600"/>
              <a:gd name="T3" fmla="*/ 733596423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chemeClr val="tx1">
                  <a:alpha val="78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2989" name="Oval 13"/>
          <p:cNvSpPr>
            <a:spLocks noChangeArrowheads="1"/>
          </p:cNvSpPr>
          <p:nvPr/>
        </p:nvSpPr>
        <p:spPr bwMode="ltGray">
          <a:xfrm>
            <a:off x="6284913" y="1689100"/>
            <a:ext cx="1319212" cy="1319213"/>
          </a:xfrm>
          <a:prstGeom prst="ellipse">
            <a:avLst/>
          </a:prstGeom>
          <a:gradFill rotWithShape="0">
            <a:gsLst>
              <a:gs pos="0">
                <a:schemeClr val="accent2">
                  <a:gamma/>
                  <a:shade val="66275"/>
                  <a:invGamma/>
                </a:schemeClr>
              </a:gs>
              <a:gs pos="50000">
                <a:schemeClr val="accent2"/>
              </a:gs>
              <a:gs pos="100000">
                <a:schemeClr val="accent2">
                  <a:gamma/>
                  <a:shade val="66275"/>
                  <a:invGamma/>
                </a:schemeClr>
              </a:gs>
            </a:gsLst>
            <a:lin ang="2700000" scaled="1"/>
          </a:gradFill>
          <a:ln w="57150">
            <a:solidFill>
              <a:srgbClr val="EAEAEA"/>
            </a:solidFill>
            <a:round/>
            <a:headEnd/>
            <a:tailEnd/>
          </a:ln>
          <a:effectLst/>
          <a:extLst>
            <a:ext uri="{AF507438-7753-43E0-B8FC-AC1667EBCBE1}">
              <a14:hiddenEffects xmlns:a14="http://schemas.microsoft.com/office/drawing/2010/main">
                <a:effectLst>
                  <a:outerShdw dist="107763" dir="2700000" algn="ctr" rotWithShape="0">
                    <a:schemeClr val="tx2">
                      <a:alpha val="19000"/>
                    </a:schemeClr>
                  </a:outerShdw>
                </a:effectLst>
              </a14:hiddenEffects>
            </a:ext>
          </a:extLst>
        </p:spPr>
        <p:txBody>
          <a:bodyPr wrap="none" anchor="ctr"/>
          <a:lstStyle/>
          <a:p>
            <a:pPr>
              <a:defRPr/>
            </a:pPr>
            <a:endParaRPr lang="ru-RU">
              <a:cs typeface="+mn-cs"/>
            </a:endParaRPr>
          </a:p>
        </p:txBody>
      </p:sp>
      <p:sp>
        <p:nvSpPr>
          <p:cNvPr id="382990" name="Oval 14"/>
          <p:cNvSpPr>
            <a:spLocks noChangeArrowheads="1"/>
          </p:cNvSpPr>
          <p:nvPr/>
        </p:nvSpPr>
        <p:spPr bwMode="gray">
          <a:xfrm>
            <a:off x="7542213" y="3502025"/>
            <a:ext cx="1320800" cy="1320800"/>
          </a:xfrm>
          <a:prstGeom prst="ellipse">
            <a:avLst/>
          </a:prstGeom>
          <a:gradFill rotWithShape="0">
            <a:gsLst>
              <a:gs pos="0">
                <a:schemeClr val="folHlink">
                  <a:gamma/>
                  <a:shade val="36078"/>
                  <a:invGamma/>
                </a:schemeClr>
              </a:gs>
              <a:gs pos="50000">
                <a:schemeClr val="folHlink"/>
              </a:gs>
              <a:gs pos="100000">
                <a:schemeClr val="folHlink">
                  <a:gamma/>
                  <a:shade val="36078"/>
                  <a:invGamma/>
                </a:schemeClr>
              </a:gs>
            </a:gsLst>
            <a:lin ang="2700000" scaled="1"/>
          </a:gradFill>
          <a:ln w="5715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cs typeface="+mn-cs"/>
            </a:endParaRPr>
          </a:p>
        </p:txBody>
      </p:sp>
      <p:sp>
        <p:nvSpPr>
          <p:cNvPr id="26638" name="AutoShape 15"/>
          <p:cNvSpPr>
            <a:spLocks noChangeArrowheads="1"/>
          </p:cNvSpPr>
          <p:nvPr/>
        </p:nvSpPr>
        <p:spPr bwMode="gray">
          <a:xfrm rot="7527986">
            <a:off x="6196806" y="3612357"/>
            <a:ext cx="1589087" cy="1701800"/>
          </a:xfrm>
          <a:custGeom>
            <a:avLst/>
            <a:gdLst>
              <a:gd name="T0" fmla="*/ 2147483647 w 21600"/>
              <a:gd name="T1" fmla="*/ 1580651616 h 21600"/>
              <a:gd name="T2" fmla="*/ 2147483647 w 21600"/>
              <a:gd name="T3" fmla="*/ 733596423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chemeClr val="tx1">
                  <a:alpha val="78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639" name="AutoShape 16"/>
          <p:cNvSpPr>
            <a:spLocks noChangeArrowheads="1"/>
          </p:cNvSpPr>
          <p:nvPr/>
        </p:nvSpPr>
        <p:spPr bwMode="gray">
          <a:xfrm rot="-6384000">
            <a:off x="5267325" y="2381250"/>
            <a:ext cx="1589088" cy="1703388"/>
          </a:xfrm>
          <a:custGeom>
            <a:avLst/>
            <a:gdLst>
              <a:gd name="T0" fmla="*/ 2147483647 w 21600"/>
              <a:gd name="T1" fmla="*/ 1585076821 h 21600"/>
              <a:gd name="T2" fmla="*/ 2147483647 w 21600"/>
              <a:gd name="T3" fmla="*/ 735650219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chemeClr val="tx1">
                  <a:alpha val="78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2993" name="Oval 17"/>
          <p:cNvSpPr>
            <a:spLocks noChangeArrowheads="1"/>
          </p:cNvSpPr>
          <p:nvPr/>
        </p:nvSpPr>
        <p:spPr bwMode="gray">
          <a:xfrm>
            <a:off x="5183188" y="3506788"/>
            <a:ext cx="1320800" cy="1319212"/>
          </a:xfrm>
          <a:prstGeom prst="ellipse">
            <a:avLst/>
          </a:prstGeom>
          <a:gradFill rotWithShape="1">
            <a:gsLst>
              <a:gs pos="0">
                <a:schemeClr val="hlink"/>
              </a:gs>
              <a:gs pos="100000">
                <a:schemeClr val="hlink">
                  <a:gamma/>
                  <a:shade val="81961"/>
                  <a:invGamma/>
                </a:schemeClr>
              </a:gs>
            </a:gsLst>
            <a:lin ang="5400000" scaled="1"/>
          </a:gradFill>
          <a:ln w="5715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cs typeface="+mn-cs"/>
            </a:endParaRPr>
          </a:p>
        </p:txBody>
      </p:sp>
      <p:grpSp>
        <p:nvGrpSpPr>
          <p:cNvPr id="26641" name="Group 18"/>
          <p:cNvGrpSpPr>
            <a:grpSpLocks/>
          </p:cNvGrpSpPr>
          <p:nvPr/>
        </p:nvGrpSpPr>
        <p:grpSpPr bwMode="auto">
          <a:xfrm rot="10082854">
            <a:off x="6127750" y="2644775"/>
            <a:ext cx="1196975" cy="303213"/>
            <a:chOff x="2598" y="1026"/>
            <a:chExt cx="957" cy="242"/>
          </a:xfrm>
        </p:grpSpPr>
        <p:grpSp>
          <p:nvGrpSpPr>
            <p:cNvPr id="26795" name="Group 19"/>
            <p:cNvGrpSpPr>
              <a:grpSpLocks/>
            </p:cNvGrpSpPr>
            <p:nvPr/>
          </p:nvGrpSpPr>
          <p:grpSpPr bwMode="auto">
            <a:xfrm rot="-9970459" flipH="1" flipV="1">
              <a:off x="2598" y="1026"/>
              <a:ext cx="957" cy="242"/>
              <a:chOff x="2532" y="1051"/>
              <a:chExt cx="893" cy="246"/>
            </a:xfrm>
          </p:grpSpPr>
          <p:grpSp>
            <p:nvGrpSpPr>
              <p:cNvPr id="26807" name="Group 20"/>
              <p:cNvGrpSpPr>
                <a:grpSpLocks/>
              </p:cNvGrpSpPr>
              <p:nvPr/>
            </p:nvGrpSpPr>
            <p:grpSpPr bwMode="auto">
              <a:xfrm>
                <a:off x="2532" y="1051"/>
                <a:ext cx="743" cy="185"/>
                <a:chOff x="1565" y="2568"/>
                <a:chExt cx="1118" cy="279"/>
              </a:xfrm>
            </p:grpSpPr>
            <p:sp>
              <p:nvSpPr>
                <p:cNvPr id="26813" name="AutoShape 21"/>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814" name="AutoShape 22"/>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815" name="AutoShape 23"/>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816" name="AutoShape 24"/>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808" name="Group 25"/>
              <p:cNvGrpSpPr>
                <a:grpSpLocks/>
              </p:cNvGrpSpPr>
              <p:nvPr/>
            </p:nvGrpSpPr>
            <p:grpSpPr bwMode="auto">
              <a:xfrm rot="1353540">
                <a:off x="2682" y="1111"/>
                <a:ext cx="743" cy="186"/>
                <a:chOff x="1565" y="2568"/>
                <a:chExt cx="1118" cy="279"/>
              </a:xfrm>
            </p:grpSpPr>
            <p:sp>
              <p:nvSpPr>
                <p:cNvPr id="26809" name="AutoShape 26"/>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810" name="AutoShape 27"/>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811" name="AutoShape 28"/>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812" name="AutoShape 29"/>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nvGrpSpPr>
            <p:cNvPr id="26796" name="Group 30"/>
            <p:cNvGrpSpPr>
              <a:grpSpLocks/>
            </p:cNvGrpSpPr>
            <p:nvPr/>
          </p:nvGrpSpPr>
          <p:grpSpPr bwMode="auto">
            <a:xfrm rot="-9970459" flipH="1" flipV="1">
              <a:off x="2688" y="1056"/>
              <a:ext cx="784" cy="198"/>
              <a:chOff x="2532" y="1051"/>
              <a:chExt cx="893" cy="246"/>
            </a:xfrm>
          </p:grpSpPr>
          <p:grpSp>
            <p:nvGrpSpPr>
              <p:cNvPr id="26797" name="Group 31"/>
              <p:cNvGrpSpPr>
                <a:grpSpLocks/>
              </p:cNvGrpSpPr>
              <p:nvPr/>
            </p:nvGrpSpPr>
            <p:grpSpPr bwMode="auto">
              <a:xfrm>
                <a:off x="2532" y="1051"/>
                <a:ext cx="743" cy="185"/>
                <a:chOff x="1565" y="2568"/>
                <a:chExt cx="1118" cy="279"/>
              </a:xfrm>
            </p:grpSpPr>
            <p:sp>
              <p:nvSpPr>
                <p:cNvPr id="26803" name="AutoShape 3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804" name="AutoShape 3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805" name="AutoShape 3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806" name="AutoShape 3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98" name="Group 36"/>
              <p:cNvGrpSpPr>
                <a:grpSpLocks/>
              </p:cNvGrpSpPr>
              <p:nvPr/>
            </p:nvGrpSpPr>
            <p:grpSpPr bwMode="auto">
              <a:xfrm rot="1353540">
                <a:off x="2682" y="1111"/>
                <a:ext cx="743" cy="186"/>
                <a:chOff x="1565" y="2568"/>
                <a:chExt cx="1118" cy="279"/>
              </a:xfrm>
            </p:grpSpPr>
            <p:sp>
              <p:nvSpPr>
                <p:cNvPr id="26799" name="AutoShape 3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800" name="AutoShape 3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801" name="AutoShape 3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802" name="AutoShape 4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grpSp>
        <p:nvGrpSpPr>
          <p:cNvPr id="26642" name="Group 41"/>
          <p:cNvGrpSpPr>
            <a:grpSpLocks/>
          </p:cNvGrpSpPr>
          <p:nvPr/>
        </p:nvGrpSpPr>
        <p:grpSpPr bwMode="auto">
          <a:xfrm rot="10082854">
            <a:off x="5032375" y="4465638"/>
            <a:ext cx="1198563" cy="303212"/>
            <a:chOff x="2598" y="1026"/>
            <a:chExt cx="957" cy="242"/>
          </a:xfrm>
        </p:grpSpPr>
        <p:grpSp>
          <p:nvGrpSpPr>
            <p:cNvPr id="26773" name="Group 42"/>
            <p:cNvGrpSpPr>
              <a:grpSpLocks/>
            </p:cNvGrpSpPr>
            <p:nvPr/>
          </p:nvGrpSpPr>
          <p:grpSpPr bwMode="auto">
            <a:xfrm rot="-9970459" flipH="1" flipV="1">
              <a:off x="2598" y="1026"/>
              <a:ext cx="957" cy="242"/>
              <a:chOff x="2532" y="1051"/>
              <a:chExt cx="893" cy="246"/>
            </a:xfrm>
          </p:grpSpPr>
          <p:grpSp>
            <p:nvGrpSpPr>
              <p:cNvPr id="26785" name="Group 43"/>
              <p:cNvGrpSpPr>
                <a:grpSpLocks/>
              </p:cNvGrpSpPr>
              <p:nvPr/>
            </p:nvGrpSpPr>
            <p:grpSpPr bwMode="auto">
              <a:xfrm>
                <a:off x="2532" y="1051"/>
                <a:ext cx="743" cy="185"/>
                <a:chOff x="1565" y="2568"/>
                <a:chExt cx="1118" cy="279"/>
              </a:xfrm>
            </p:grpSpPr>
            <p:sp>
              <p:nvSpPr>
                <p:cNvPr id="26791" name="AutoShape 44"/>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92" name="AutoShape 45"/>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93" name="AutoShape 46"/>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94" name="AutoShape 47"/>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86" name="Group 48"/>
              <p:cNvGrpSpPr>
                <a:grpSpLocks/>
              </p:cNvGrpSpPr>
              <p:nvPr/>
            </p:nvGrpSpPr>
            <p:grpSpPr bwMode="auto">
              <a:xfrm rot="1353540">
                <a:off x="2682" y="1111"/>
                <a:ext cx="743" cy="186"/>
                <a:chOff x="1565" y="2568"/>
                <a:chExt cx="1118" cy="279"/>
              </a:xfrm>
            </p:grpSpPr>
            <p:sp>
              <p:nvSpPr>
                <p:cNvPr id="26787" name="AutoShape 49"/>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88" name="AutoShape 50"/>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89" name="AutoShape 51"/>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90" name="AutoShape 52"/>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nvGrpSpPr>
            <p:cNvPr id="26774" name="Group 53"/>
            <p:cNvGrpSpPr>
              <a:grpSpLocks/>
            </p:cNvGrpSpPr>
            <p:nvPr/>
          </p:nvGrpSpPr>
          <p:grpSpPr bwMode="auto">
            <a:xfrm rot="-9970459" flipH="1" flipV="1">
              <a:off x="2688" y="1056"/>
              <a:ext cx="784" cy="198"/>
              <a:chOff x="2532" y="1051"/>
              <a:chExt cx="893" cy="246"/>
            </a:xfrm>
          </p:grpSpPr>
          <p:grpSp>
            <p:nvGrpSpPr>
              <p:cNvPr id="26775" name="Group 54"/>
              <p:cNvGrpSpPr>
                <a:grpSpLocks/>
              </p:cNvGrpSpPr>
              <p:nvPr/>
            </p:nvGrpSpPr>
            <p:grpSpPr bwMode="auto">
              <a:xfrm>
                <a:off x="2532" y="1051"/>
                <a:ext cx="743" cy="185"/>
                <a:chOff x="1565" y="2568"/>
                <a:chExt cx="1118" cy="279"/>
              </a:xfrm>
            </p:grpSpPr>
            <p:sp>
              <p:nvSpPr>
                <p:cNvPr id="26781" name="AutoShape 55"/>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82" name="AutoShape 56"/>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83" name="AutoShape 57"/>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84" name="AutoShape 58"/>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76" name="Group 59"/>
              <p:cNvGrpSpPr>
                <a:grpSpLocks/>
              </p:cNvGrpSpPr>
              <p:nvPr/>
            </p:nvGrpSpPr>
            <p:grpSpPr bwMode="auto">
              <a:xfrm rot="1353540">
                <a:off x="2682" y="1111"/>
                <a:ext cx="743" cy="186"/>
                <a:chOff x="1565" y="2568"/>
                <a:chExt cx="1118" cy="279"/>
              </a:xfrm>
            </p:grpSpPr>
            <p:sp>
              <p:nvSpPr>
                <p:cNvPr id="26777" name="AutoShape 60"/>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78" name="AutoShape 61"/>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79" name="AutoShape 62"/>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80" name="AutoShape 63"/>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grpSp>
        <p:nvGrpSpPr>
          <p:cNvPr id="26643" name="Group 64"/>
          <p:cNvGrpSpPr>
            <a:grpSpLocks/>
          </p:cNvGrpSpPr>
          <p:nvPr/>
        </p:nvGrpSpPr>
        <p:grpSpPr bwMode="auto">
          <a:xfrm rot="10082854">
            <a:off x="7407275" y="4464050"/>
            <a:ext cx="1196975" cy="303213"/>
            <a:chOff x="2598" y="1026"/>
            <a:chExt cx="957" cy="242"/>
          </a:xfrm>
        </p:grpSpPr>
        <p:grpSp>
          <p:nvGrpSpPr>
            <p:cNvPr id="26751" name="Group 65"/>
            <p:cNvGrpSpPr>
              <a:grpSpLocks/>
            </p:cNvGrpSpPr>
            <p:nvPr/>
          </p:nvGrpSpPr>
          <p:grpSpPr bwMode="auto">
            <a:xfrm rot="-9970459" flipH="1" flipV="1">
              <a:off x="2598" y="1026"/>
              <a:ext cx="957" cy="242"/>
              <a:chOff x="2532" y="1051"/>
              <a:chExt cx="893" cy="246"/>
            </a:xfrm>
          </p:grpSpPr>
          <p:grpSp>
            <p:nvGrpSpPr>
              <p:cNvPr id="26763" name="Group 66"/>
              <p:cNvGrpSpPr>
                <a:grpSpLocks/>
              </p:cNvGrpSpPr>
              <p:nvPr/>
            </p:nvGrpSpPr>
            <p:grpSpPr bwMode="auto">
              <a:xfrm>
                <a:off x="2532" y="1051"/>
                <a:ext cx="743" cy="185"/>
                <a:chOff x="1565" y="2568"/>
                <a:chExt cx="1118" cy="279"/>
              </a:xfrm>
            </p:grpSpPr>
            <p:sp>
              <p:nvSpPr>
                <p:cNvPr id="26769" name="AutoShape 6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70" name="AutoShape 6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71" name="AutoShape 6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72" name="AutoShape 7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64" name="Group 71"/>
              <p:cNvGrpSpPr>
                <a:grpSpLocks/>
              </p:cNvGrpSpPr>
              <p:nvPr/>
            </p:nvGrpSpPr>
            <p:grpSpPr bwMode="auto">
              <a:xfrm rot="1353540">
                <a:off x="2682" y="1111"/>
                <a:ext cx="743" cy="186"/>
                <a:chOff x="1565" y="2568"/>
                <a:chExt cx="1118" cy="279"/>
              </a:xfrm>
            </p:grpSpPr>
            <p:sp>
              <p:nvSpPr>
                <p:cNvPr id="26765" name="AutoShape 7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66" name="AutoShape 7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67" name="AutoShape 7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68" name="AutoShape 7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nvGrpSpPr>
            <p:cNvPr id="26752" name="Group 76"/>
            <p:cNvGrpSpPr>
              <a:grpSpLocks/>
            </p:cNvGrpSpPr>
            <p:nvPr/>
          </p:nvGrpSpPr>
          <p:grpSpPr bwMode="auto">
            <a:xfrm rot="-9970459" flipH="1" flipV="1">
              <a:off x="2688" y="1056"/>
              <a:ext cx="784" cy="198"/>
              <a:chOff x="2532" y="1051"/>
              <a:chExt cx="893" cy="246"/>
            </a:xfrm>
          </p:grpSpPr>
          <p:grpSp>
            <p:nvGrpSpPr>
              <p:cNvPr id="26753" name="Group 77"/>
              <p:cNvGrpSpPr>
                <a:grpSpLocks/>
              </p:cNvGrpSpPr>
              <p:nvPr/>
            </p:nvGrpSpPr>
            <p:grpSpPr bwMode="auto">
              <a:xfrm>
                <a:off x="2532" y="1051"/>
                <a:ext cx="743" cy="185"/>
                <a:chOff x="1565" y="2568"/>
                <a:chExt cx="1118" cy="279"/>
              </a:xfrm>
            </p:grpSpPr>
            <p:sp>
              <p:nvSpPr>
                <p:cNvPr id="26759" name="AutoShape 78"/>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60" name="AutoShape 79"/>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61" name="AutoShape 80"/>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62" name="AutoShape 81"/>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54" name="Group 82"/>
              <p:cNvGrpSpPr>
                <a:grpSpLocks/>
              </p:cNvGrpSpPr>
              <p:nvPr/>
            </p:nvGrpSpPr>
            <p:grpSpPr bwMode="auto">
              <a:xfrm rot="1353540">
                <a:off x="2682" y="1111"/>
                <a:ext cx="743" cy="186"/>
                <a:chOff x="1565" y="2568"/>
                <a:chExt cx="1118" cy="279"/>
              </a:xfrm>
            </p:grpSpPr>
            <p:sp>
              <p:nvSpPr>
                <p:cNvPr id="26755" name="AutoShape 83"/>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56" name="AutoShape 84"/>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57" name="AutoShape 85"/>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58" name="AutoShape 86"/>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grpSp>
        <p:nvGrpSpPr>
          <p:cNvPr id="26644" name="Group 87"/>
          <p:cNvGrpSpPr>
            <a:grpSpLocks/>
          </p:cNvGrpSpPr>
          <p:nvPr/>
        </p:nvGrpSpPr>
        <p:grpSpPr bwMode="auto">
          <a:xfrm>
            <a:off x="6675438" y="1809750"/>
            <a:ext cx="1196975" cy="303213"/>
            <a:chOff x="2598" y="1026"/>
            <a:chExt cx="957" cy="242"/>
          </a:xfrm>
        </p:grpSpPr>
        <p:grpSp>
          <p:nvGrpSpPr>
            <p:cNvPr id="26729" name="Group 88"/>
            <p:cNvGrpSpPr>
              <a:grpSpLocks/>
            </p:cNvGrpSpPr>
            <p:nvPr/>
          </p:nvGrpSpPr>
          <p:grpSpPr bwMode="auto">
            <a:xfrm rot="-9970459" flipH="1" flipV="1">
              <a:off x="2598" y="1026"/>
              <a:ext cx="957" cy="242"/>
              <a:chOff x="2532" y="1051"/>
              <a:chExt cx="893" cy="246"/>
            </a:xfrm>
          </p:grpSpPr>
          <p:grpSp>
            <p:nvGrpSpPr>
              <p:cNvPr id="26741" name="Group 89"/>
              <p:cNvGrpSpPr>
                <a:grpSpLocks/>
              </p:cNvGrpSpPr>
              <p:nvPr/>
            </p:nvGrpSpPr>
            <p:grpSpPr bwMode="auto">
              <a:xfrm>
                <a:off x="2532" y="1051"/>
                <a:ext cx="743" cy="185"/>
                <a:chOff x="1565" y="2568"/>
                <a:chExt cx="1118" cy="279"/>
              </a:xfrm>
            </p:grpSpPr>
            <p:sp>
              <p:nvSpPr>
                <p:cNvPr id="26747" name="AutoShape 90"/>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48" name="AutoShape 91"/>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49" name="AutoShape 92"/>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50" name="AutoShape 93"/>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42" name="Group 94"/>
              <p:cNvGrpSpPr>
                <a:grpSpLocks/>
              </p:cNvGrpSpPr>
              <p:nvPr/>
            </p:nvGrpSpPr>
            <p:grpSpPr bwMode="auto">
              <a:xfrm rot="1353540">
                <a:off x="2682" y="1111"/>
                <a:ext cx="743" cy="186"/>
                <a:chOff x="1565" y="2568"/>
                <a:chExt cx="1118" cy="279"/>
              </a:xfrm>
            </p:grpSpPr>
            <p:sp>
              <p:nvSpPr>
                <p:cNvPr id="26743" name="AutoShape 95"/>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44" name="AutoShape 96"/>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45" name="AutoShape 97"/>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46" name="AutoShape 98"/>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nvGrpSpPr>
            <p:cNvPr id="26730" name="Group 99"/>
            <p:cNvGrpSpPr>
              <a:grpSpLocks/>
            </p:cNvGrpSpPr>
            <p:nvPr/>
          </p:nvGrpSpPr>
          <p:grpSpPr bwMode="auto">
            <a:xfrm rot="-9970459" flipH="1" flipV="1">
              <a:off x="2688" y="1056"/>
              <a:ext cx="784" cy="198"/>
              <a:chOff x="2532" y="1051"/>
              <a:chExt cx="893" cy="246"/>
            </a:xfrm>
          </p:grpSpPr>
          <p:grpSp>
            <p:nvGrpSpPr>
              <p:cNvPr id="26731" name="Group 100"/>
              <p:cNvGrpSpPr>
                <a:grpSpLocks/>
              </p:cNvGrpSpPr>
              <p:nvPr/>
            </p:nvGrpSpPr>
            <p:grpSpPr bwMode="auto">
              <a:xfrm>
                <a:off x="2532" y="1051"/>
                <a:ext cx="743" cy="185"/>
                <a:chOff x="1565" y="2568"/>
                <a:chExt cx="1118" cy="279"/>
              </a:xfrm>
            </p:grpSpPr>
            <p:sp>
              <p:nvSpPr>
                <p:cNvPr id="26737" name="AutoShape 101"/>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38" name="AutoShape 102"/>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39" name="AutoShape 103"/>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40" name="AutoShape 104"/>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32" name="Group 105"/>
              <p:cNvGrpSpPr>
                <a:grpSpLocks/>
              </p:cNvGrpSpPr>
              <p:nvPr/>
            </p:nvGrpSpPr>
            <p:grpSpPr bwMode="auto">
              <a:xfrm rot="1353540">
                <a:off x="2682" y="1111"/>
                <a:ext cx="743" cy="186"/>
                <a:chOff x="1565" y="2568"/>
                <a:chExt cx="1118" cy="279"/>
              </a:xfrm>
            </p:grpSpPr>
            <p:sp>
              <p:nvSpPr>
                <p:cNvPr id="26733" name="AutoShape 106"/>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34" name="AutoShape 107"/>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35" name="AutoShape 108"/>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36" name="AutoShape 109"/>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grpSp>
        <p:nvGrpSpPr>
          <p:cNvPr id="26645" name="Group 110"/>
          <p:cNvGrpSpPr>
            <a:grpSpLocks/>
          </p:cNvGrpSpPr>
          <p:nvPr/>
        </p:nvGrpSpPr>
        <p:grpSpPr bwMode="auto">
          <a:xfrm rot="344040">
            <a:off x="7958138" y="3644900"/>
            <a:ext cx="1198562" cy="303213"/>
            <a:chOff x="2598" y="1026"/>
            <a:chExt cx="957" cy="242"/>
          </a:xfrm>
        </p:grpSpPr>
        <p:grpSp>
          <p:nvGrpSpPr>
            <p:cNvPr id="26707" name="Group 111"/>
            <p:cNvGrpSpPr>
              <a:grpSpLocks/>
            </p:cNvGrpSpPr>
            <p:nvPr/>
          </p:nvGrpSpPr>
          <p:grpSpPr bwMode="auto">
            <a:xfrm rot="-9970459" flipH="1" flipV="1">
              <a:off x="2598" y="1026"/>
              <a:ext cx="957" cy="242"/>
              <a:chOff x="2532" y="1051"/>
              <a:chExt cx="893" cy="246"/>
            </a:xfrm>
          </p:grpSpPr>
          <p:grpSp>
            <p:nvGrpSpPr>
              <p:cNvPr id="26719" name="Group 112"/>
              <p:cNvGrpSpPr>
                <a:grpSpLocks/>
              </p:cNvGrpSpPr>
              <p:nvPr/>
            </p:nvGrpSpPr>
            <p:grpSpPr bwMode="auto">
              <a:xfrm>
                <a:off x="2532" y="1051"/>
                <a:ext cx="743" cy="185"/>
                <a:chOff x="1565" y="2568"/>
                <a:chExt cx="1118" cy="279"/>
              </a:xfrm>
            </p:grpSpPr>
            <p:sp>
              <p:nvSpPr>
                <p:cNvPr id="26725" name="AutoShape 113"/>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26" name="AutoShape 114"/>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27" name="AutoShape 115"/>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28" name="AutoShape 116"/>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20" name="Group 117"/>
              <p:cNvGrpSpPr>
                <a:grpSpLocks/>
              </p:cNvGrpSpPr>
              <p:nvPr/>
            </p:nvGrpSpPr>
            <p:grpSpPr bwMode="auto">
              <a:xfrm rot="1353540">
                <a:off x="2682" y="1111"/>
                <a:ext cx="743" cy="186"/>
                <a:chOff x="1565" y="2568"/>
                <a:chExt cx="1118" cy="279"/>
              </a:xfrm>
            </p:grpSpPr>
            <p:sp>
              <p:nvSpPr>
                <p:cNvPr id="26721" name="AutoShape 118"/>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22" name="AutoShape 119"/>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23" name="AutoShape 120"/>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24" name="AutoShape 121"/>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nvGrpSpPr>
            <p:cNvPr id="26708" name="Group 122"/>
            <p:cNvGrpSpPr>
              <a:grpSpLocks/>
            </p:cNvGrpSpPr>
            <p:nvPr/>
          </p:nvGrpSpPr>
          <p:grpSpPr bwMode="auto">
            <a:xfrm rot="-9970459" flipH="1" flipV="1">
              <a:off x="2688" y="1056"/>
              <a:ext cx="784" cy="198"/>
              <a:chOff x="2532" y="1051"/>
              <a:chExt cx="893" cy="246"/>
            </a:xfrm>
          </p:grpSpPr>
          <p:grpSp>
            <p:nvGrpSpPr>
              <p:cNvPr id="26709" name="Group 123"/>
              <p:cNvGrpSpPr>
                <a:grpSpLocks/>
              </p:cNvGrpSpPr>
              <p:nvPr/>
            </p:nvGrpSpPr>
            <p:grpSpPr bwMode="auto">
              <a:xfrm>
                <a:off x="2532" y="1051"/>
                <a:ext cx="743" cy="185"/>
                <a:chOff x="1565" y="2568"/>
                <a:chExt cx="1118" cy="279"/>
              </a:xfrm>
            </p:grpSpPr>
            <p:sp>
              <p:nvSpPr>
                <p:cNvPr id="26715" name="AutoShape 124"/>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16" name="AutoShape 125"/>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17" name="AutoShape 126"/>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18" name="AutoShape 127"/>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710" name="Group 128"/>
              <p:cNvGrpSpPr>
                <a:grpSpLocks/>
              </p:cNvGrpSpPr>
              <p:nvPr/>
            </p:nvGrpSpPr>
            <p:grpSpPr bwMode="auto">
              <a:xfrm rot="1353540">
                <a:off x="2682" y="1111"/>
                <a:ext cx="743" cy="186"/>
                <a:chOff x="1565" y="2568"/>
                <a:chExt cx="1118" cy="279"/>
              </a:xfrm>
            </p:grpSpPr>
            <p:sp>
              <p:nvSpPr>
                <p:cNvPr id="26711" name="AutoShape 129"/>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12" name="AutoShape 130"/>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13" name="AutoShape 131"/>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14" name="AutoShape 132"/>
                <p:cNvSpPr>
                  <a:spLocks noChangeArrowheads="1"/>
                </p:cNvSpPr>
                <p:nvPr/>
              </p:nvSpPr>
              <p:spPr bwMode="gray">
                <a:xfrm rot="6906312">
                  <a:off x="2161" y="2326"/>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grpSp>
        <p:nvGrpSpPr>
          <p:cNvPr id="26646" name="Group 133"/>
          <p:cNvGrpSpPr>
            <a:grpSpLocks/>
          </p:cNvGrpSpPr>
          <p:nvPr/>
        </p:nvGrpSpPr>
        <p:grpSpPr bwMode="auto">
          <a:xfrm rot="-232145">
            <a:off x="5551488" y="3617913"/>
            <a:ext cx="1235075" cy="331787"/>
            <a:chOff x="1824" y="2448"/>
            <a:chExt cx="987" cy="266"/>
          </a:xfrm>
        </p:grpSpPr>
        <p:grpSp>
          <p:nvGrpSpPr>
            <p:cNvPr id="26661" name="Group 134"/>
            <p:cNvGrpSpPr>
              <a:grpSpLocks/>
            </p:cNvGrpSpPr>
            <p:nvPr/>
          </p:nvGrpSpPr>
          <p:grpSpPr bwMode="auto">
            <a:xfrm rot="513316">
              <a:off x="1824" y="2448"/>
              <a:ext cx="957" cy="242"/>
              <a:chOff x="2598" y="1026"/>
              <a:chExt cx="957" cy="242"/>
            </a:xfrm>
          </p:grpSpPr>
          <p:grpSp>
            <p:nvGrpSpPr>
              <p:cNvPr id="26685" name="Group 135"/>
              <p:cNvGrpSpPr>
                <a:grpSpLocks/>
              </p:cNvGrpSpPr>
              <p:nvPr/>
            </p:nvGrpSpPr>
            <p:grpSpPr bwMode="auto">
              <a:xfrm rot="-9970459" flipH="1" flipV="1">
                <a:off x="2598" y="1026"/>
                <a:ext cx="957" cy="242"/>
                <a:chOff x="2532" y="1051"/>
                <a:chExt cx="893" cy="246"/>
              </a:xfrm>
            </p:grpSpPr>
            <p:grpSp>
              <p:nvGrpSpPr>
                <p:cNvPr id="26697" name="Group 136"/>
                <p:cNvGrpSpPr>
                  <a:grpSpLocks/>
                </p:cNvGrpSpPr>
                <p:nvPr/>
              </p:nvGrpSpPr>
              <p:grpSpPr bwMode="auto">
                <a:xfrm>
                  <a:off x="2532" y="1051"/>
                  <a:ext cx="743" cy="185"/>
                  <a:chOff x="1565" y="2568"/>
                  <a:chExt cx="1118" cy="279"/>
                </a:xfrm>
              </p:grpSpPr>
              <p:sp>
                <p:nvSpPr>
                  <p:cNvPr id="26703" name="AutoShape 13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04" name="AutoShape 13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05" name="AutoShape 13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06" name="AutoShape 14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98" name="Group 141"/>
                <p:cNvGrpSpPr>
                  <a:grpSpLocks/>
                </p:cNvGrpSpPr>
                <p:nvPr/>
              </p:nvGrpSpPr>
              <p:grpSpPr bwMode="auto">
                <a:xfrm rot="1353540">
                  <a:off x="2682" y="1111"/>
                  <a:ext cx="743" cy="186"/>
                  <a:chOff x="1565" y="2568"/>
                  <a:chExt cx="1118" cy="279"/>
                </a:xfrm>
              </p:grpSpPr>
              <p:sp>
                <p:nvSpPr>
                  <p:cNvPr id="26699" name="AutoShape 14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00" name="AutoShape 14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01" name="AutoShape 14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702" name="AutoShape 14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nvGrpSpPr>
              <p:cNvPr id="26686" name="Group 146"/>
              <p:cNvGrpSpPr>
                <a:grpSpLocks/>
              </p:cNvGrpSpPr>
              <p:nvPr/>
            </p:nvGrpSpPr>
            <p:grpSpPr bwMode="auto">
              <a:xfrm rot="-9970459" flipH="1" flipV="1">
                <a:off x="2688" y="1056"/>
                <a:ext cx="784" cy="198"/>
                <a:chOff x="2532" y="1051"/>
                <a:chExt cx="893" cy="246"/>
              </a:xfrm>
            </p:grpSpPr>
            <p:grpSp>
              <p:nvGrpSpPr>
                <p:cNvPr id="26687" name="Group 147"/>
                <p:cNvGrpSpPr>
                  <a:grpSpLocks/>
                </p:cNvGrpSpPr>
                <p:nvPr/>
              </p:nvGrpSpPr>
              <p:grpSpPr bwMode="auto">
                <a:xfrm>
                  <a:off x="2532" y="1051"/>
                  <a:ext cx="743" cy="185"/>
                  <a:chOff x="1565" y="2568"/>
                  <a:chExt cx="1118" cy="279"/>
                </a:xfrm>
              </p:grpSpPr>
              <p:sp>
                <p:nvSpPr>
                  <p:cNvPr id="26693" name="AutoShape 148"/>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94" name="AutoShape 149"/>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95" name="AutoShape 150"/>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96" name="AutoShape 151"/>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88" name="Group 152"/>
                <p:cNvGrpSpPr>
                  <a:grpSpLocks/>
                </p:cNvGrpSpPr>
                <p:nvPr/>
              </p:nvGrpSpPr>
              <p:grpSpPr bwMode="auto">
                <a:xfrm rot="1353540">
                  <a:off x="2682" y="1111"/>
                  <a:ext cx="743" cy="186"/>
                  <a:chOff x="1565" y="2568"/>
                  <a:chExt cx="1118" cy="279"/>
                </a:xfrm>
              </p:grpSpPr>
              <p:sp>
                <p:nvSpPr>
                  <p:cNvPr id="26689" name="AutoShape 153"/>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90" name="AutoShape 154"/>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91" name="AutoShape 155"/>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92" name="AutoShape 156"/>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grpSp>
          <p:nvGrpSpPr>
            <p:cNvPr id="26662" name="Group 157"/>
            <p:cNvGrpSpPr>
              <a:grpSpLocks/>
            </p:cNvGrpSpPr>
            <p:nvPr/>
          </p:nvGrpSpPr>
          <p:grpSpPr bwMode="auto">
            <a:xfrm rot="513316">
              <a:off x="1854" y="2472"/>
              <a:ext cx="957" cy="242"/>
              <a:chOff x="2598" y="1026"/>
              <a:chExt cx="957" cy="242"/>
            </a:xfrm>
          </p:grpSpPr>
          <p:grpSp>
            <p:nvGrpSpPr>
              <p:cNvPr id="26663" name="Group 158"/>
              <p:cNvGrpSpPr>
                <a:grpSpLocks/>
              </p:cNvGrpSpPr>
              <p:nvPr/>
            </p:nvGrpSpPr>
            <p:grpSpPr bwMode="auto">
              <a:xfrm rot="-9970459" flipH="1" flipV="1">
                <a:off x="2598" y="1026"/>
                <a:ext cx="957" cy="242"/>
                <a:chOff x="2532" y="1051"/>
                <a:chExt cx="893" cy="246"/>
              </a:xfrm>
            </p:grpSpPr>
            <p:grpSp>
              <p:nvGrpSpPr>
                <p:cNvPr id="26675" name="Group 159"/>
                <p:cNvGrpSpPr>
                  <a:grpSpLocks/>
                </p:cNvGrpSpPr>
                <p:nvPr/>
              </p:nvGrpSpPr>
              <p:grpSpPr bwMode="auto">
                <a:xfrm>
                  <a:off x="2532" y="1051"/>
                  <a:ext cx="743" cy="185"/>
                  <a:chOff x="1565" y="2568"/>
                  <a:chExt cx="1118" cy="279"/>
                </a:xfrm>
              </p:grpSpPr>
              <p:sp>
                <p:nvSpPr>
                  <p:cNvPr id="26681" name="AutoShape 160"/>
                  <p:cNvSpPr>
                    <a:spLocks noChangeArrowheads="1"/>
                  </p:cNvSpPr>
                  <p:nvPr/>
                </p:nvSpPr>
                <p:spPr bwMode="gray">
                  <a:xfrm rot="5263130">
                    <a:off x="1859" y="2274"/>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82" name="AutoShape 161"/>
                  <p:cNvSpPr>
                    <a:spLocks noChangeArrowheads="1"/>
                  </p:cNvSpPr>
                  <p:nvPr/>
                </p:nvSpPr>
                <p:spPr bwMode="gray">
                  <a:xfrm rot="6078281">
                    <a:off x="1995" y="2274"/>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83" name="AutoShape 162"/>
                  <p:cNvSpPr>
                    <a:spLocks noChangeArrowheads="1"/>
                  </p:cNvSpPr>
                  <p:nvPr/>
                </p:nvSpPr>
                <p:spPr bwMode="gray">
                  <a:xfrm rot="6373927">
                    <a:off x="2071" y="2296"/>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84" name="AutoShape 163"/>
                  <p:cNvSpPr>
                    <a:spLocks noChangeArrowheads="1"/>
                  </p:cNvSpPr>
                  <p:nvPr/>
                </p:nvSpPr>
                <p:spPr bwMode="gray">
                  <a:xfrm rot="6906312">
                    <a:off x="2161" y="2326"/>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76" name="Group 164"/>
                <p:cNvGrpSpPr>
                  <a:grpSpLocks/>
                </p:cNvGrpSpPr>
                <p:nvPr/>
              </p:nvGrpSpPr>
              <p:grpSpPr bwMode="auto">
                <a:xfrm rot="1353540">
                  <a:off x="2682" y="1111"/>
                  <a:ext cx="743" cy="186"/>
                  <a:chOff x="1565" y="2568"/>
                  <a:chExt cx="1118" cy="279"/>
                </a:xfrm>
              </p:grpSpPr>
              <p:sp>
                <p:nvSpPr>
                  <p:cNvPr id="26677" name="AutoShape 165"/>
                  <p:cNvSpPr>
                    <a:spLocks noChangeArrowheads="1"/>
                  </p:cNvSpPr>
                  <p:nvPr/>
                </p:nvSpPr>
                <p:spPr bwMode="gray">
                  <a:xfrm rot="5263130">
                    <a:off x="1859" y="2274"/>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78" name="AutoShape 166"/>
                  <p:cNvSpPr>
                    <a:spLocks noChangeArrowheads="1"/>
                  </p:cNvSpPr>
                  <p:nvPr/>
                </p:nvSpPr>
                <p:spPr bwMode="gray">
                  <a:xfrm rot="6078281">
                    <a:off x="1995" y="2274"/>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79" name="AutoShape 167"/>
                  <p:cNvSpPr>
                    <a:spLocks noChangeArrowheads="1"/>
                  </p:cNvSpPr>
                  <p:nvPr/>
                </p:nvSpPr>
                <p:spPr bwMode="gray">
                  <a:xfrm rot="6373927">
                    <a:off x="2071" y="2296"/>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80" name="AutoShape 168"/>
                  <p:cNvSpPr>
                    <a:spLocks noChangeArrowheads="1"/>
                  </p:cNvSpPr>
                  <p:nvPr/>
                </p:nvSpPr>
                <p:spPr bwMode="gray">
                  <a:xfrm rot="6906312">
                    <a:off x="2161" y="2326"/>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nvGrpSpPr>
              <p:cNvPr id="26664" name="Group 169"/>
              <p:cNvGrpSpPr>
                <a:grpSpLocks/>
              </p:cNvGrpSpPr>
              <p:nvPr/>
            </p:nvGrpSpPr>
            <p:grpSpPr bwMode="auto">
              <a:xfrm rot="-9970459" flipH="1" flipV="1">
                <a:off x="2688" y="1056"/>
                <a:ext cx="784" cy="198"/>
                <a:chOff x="2532" y="1051"/>
                <a:chExt cx="893" cy="246"/>
              </a:xfrm>
            </p:grpSpPr>
            <p:grpSp>
              <p:nvGrpSpPr>
                <p:cNvPr id="26665" name="Group 170"/>
                <p:cNvGrpSpPr>
                  <a:grpSpLocks/>
                </p:cNvGrpSpPr>
                <p:nvPr/>
              </p:nvGrpSpPr>
              <p:grpSpPr bwMode="auto">
                <a:xfrm>
                  <a:off x="2532" y="1051"/>
                  <a:ext cx="743" cy="185"/>
                  <a:chOff x="1565" y="2568"/>
                  <a:chExt cx="1118" cy="279"/>
                </a:xfrm>
              </p:grpSpPr>
              <p:sp>
                <p:nvSpPr>
                  <p:cNvPr id="26671" name="AutoShape 171"/>
                  <p:cNvSpPr>
                    <a:spLocks noChangeArrowheads="1"/>
                  </p:cNvSpPr>
                  <p:nvPr/>
                </p:nvSpPr>
                <p:spPr bwMode="gray">
                  <a:xfrm rot="5263130">
                    <a:off x="1859" y="2274"/>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72" name="AutoShape 172"/>
                  <p:cNvSpPr>
                    <a:spLocks noChangeArrowheads="1"/>
                  </p:cNvSpPr>
                  <p:nvPr/>
                </p:nvSpPr>
                <p:spPr bwMode="gray">
                  <a:xfrm rot="6078281">
                    <a:off x="1995" y="2274"/>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73" name="AutoShape 173"/>
                  <p:cNvSpPr>
                    <a:spLocks noChangeArrowheads="1"/>
                  </p:cNvSpPr>
                  <p:nvPr/>
                </p:nvSpPr>
                <p:spPr bwMode="gray">
                  <a:xfrm rot="6373927">
                    <a:off x="2071" y="2296"/>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74" name="AutoShape 174"/>
                  <p:cNvSpPr>
                    <a:spLocks noChangeArrowheads="1"/>
                  </p:cNvSpPr>
                  <p:nvPr/>
                </p:nvSpPr>
                <p:spPr bwMode="gray">
                  <a:xfrm rot="6906312">
                    <a:off x="2161" y="2326"/>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6666" name="Group 175"/>
                <p:cNvGrpSpPr>
                  <a:grpSpLocks/>
                </p:cNvGrpSpPr>
                <p:nvPr/>
              </p:nvGrpSpPr>
              <p:grpSpPr bwMode="auto">
                <a:xfrm rot="1353540">
                  <a:off x="2682" y="1111"/>
                  <a:ext cx="743" cy="186"/>
                  <a:chOff x="1565" y="2568"/>
                  <a:chExt cx="1118" cy="279"/>
                </a:xfrm>
              </p:grpSpPr>
              <p:sp>
                <p:nvSpPr>
                  <p:cNvPr id="26667" name="AutoShape 176"/>
                  <p:cNvSpPr>
                    <a:spLocks noChangeArrowheads="1"/>
                  </p:cNvSpPr>
                  <p:nvPr/>
                </p:nvSpPr>
                <p:spPr bwMode="gray">
                  <a:xfrm rot="5263130">
                    <a:off x="1859" y="2274"/>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68" name="AutoShape 177"/>
                  <p:cNvSpPr>
                    <a:spLocks noChangeArrowheads="1"/>
                  </p:cNvSpPr>
                  <p:nvPr/>
                </p:nvSpPr>
                <p:spPr bwMode="gray">
                  <a:xfrm rot="6078281">
                    <a:off x="1995" y="2274"/>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69" name="AutoShape 178"/>
                  <p:cNvSpPr>
                    <a:spLocks noChangeArrowheads="1"/>
                  </p:cNvSpPr>
                  <p:nvPr/>
                </p:nvSpPr>
                <p:spPr bwMode="gray">
                  <a:xfrm rot="6373927">
                    <a:off x="2071" y="2296"/>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6670" name="AutoShape 179"/>
                  <p:cNvSpPr>
                    <a:spLocks noChangeArrowheads="1"/>
                  </p:cNvSpPr>
                  <p:nvPr/>
                </p:nvSpPr>
                <p:spPr bwMode="gray">
                  <a:xfrm rot="6906312">
                    <a:off x="2161" y="2326"/>
                    <a:ext cx="227" cy="816"/>
                  </a:xfrm>
                  <a:prstGeom prst="moon">
                    <a:avLst>
                      <a:gd name="adj" fmla="val 49773"/>
                    </a:avLst>
                  </a:prstGeom>
                  <a:solidFill>
                    <a:srgbClr val="FFFFFF">
                      <a:alpha val="196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grpSp>
      <p:sp>
        <p:nvSpPr>
          <p:cNvPr id="26647" name="Rectangle 180"/>
          <p:cNvSpPr>
            <a:spLocks noChangeArrowheads="1"/>
          </p:cNvSpPr>
          <p:nvPr/>
        </p:nvSpPr>
        <p:spPr bwMode="ltGray">
          <a:xfrm>
            <a:off x="352425" y="2193925"/>
            <a:ext cx="1333500" cy="766763"/>
          </a:xfrm>
          <a:prstGeom prst="rect">
            <a:avLst/>
          </a:prstGeom>
          <a:solidFill>
            <a:schemeClr val="accent2"/>
          </a:solidFill>
          <a:ln>
            <a:noFill/>
          </a:ln>
          <a:effectLst/>
          <a:extLst>
            <a:ext uri="{91240B29-F687-4F45-9708-019B960494DF}">
              <a14:hiddenLine xmlns:a14="http://schemas.microsoft.com/office/drawing/2010/main" w="12700" algn="ctr">
                <a:solidFill>
                  <a:srgbClr val="292929"/>
                </a:solidFill>
                <a:prstDash val="dash"/>
                <a:miter lim="800000"/>
                <a:headEnd/>
                <a:tailEnd/>
              </a14:hiddenLine>
            </a:ext>
            <a:ext uri="{AF507438-7753-43E0-B8FC-AC1667EBCBE1}">
              <a14:hiddenEffects xmlns:a14="http://schemas.microsoft.com/office/drawing/2010/main">
                <a:effectLst>
                  <a:outerShdw dist="17961" dir="2700000" algn="ctr" rotWithShape="0">
                    <a:srgbClr val="786035"/>
                  </a:outerShdw>
                </a:effectLst>
              </a14:hiddenEffects>
            </a:ext>
          </a:extLst>
        </p:spPr>
        <p:txBody>
          <a:bodyPr wrap="none" anchor="ctr"/>
          <a:lstStyle/>
          <a:p>
            <a:endParaRPr lang="ru-RU"/>
          </a:p>
        </p:txBody>
      </p:sp>
      <p:sp>
        <p:nvSpPr>
          <p:cNvPr id="26648" name="Rectangle 181"/>
          <p:cNvSpPr>
            <a:spLocks noChangeArrowheads="1"/>
          </p:cNvSpPr>
          <p:nvPr/>
        </p:nvSpPr>
        <p:spPr bwMode="gray">
          <a:xfrm>
            <a:off x="352425" y="2987675"/>
            <a:ext cx="1333500" cy="766763"/>
          </a:xfrm>
          <a:prstGeom prst="rect">
            <a:avLst/>
          </a:prstGeom>
          <a:solidFill>
            <a:schemeClr val="hlink"/>
          </a:solidFill>
          <a:ln>
            <a:noFill/>
          </a:ln>
          <a:effectLst/>
          <a:extLst>
            <a:ext uri="{91240B29-F687-4F45-9708-019B960494DF}">
              <a14:hiddenLine xmlns:a14="http://schemas.microsoft.com/office/drawing/2010/main" w="12700" algn="ctr">
                <a:solidFill>
                  <a:srgbClr val="292929"/>
                </a:solidFill>
                <a:prstDash val="dash"/>
                <a:miter lim="800000"/>
                <a:headEnd/>
                <a:tailEnd/>
              </a14:hiddenLine>
            </a:ext>
            <a:ext uri="{AF507438-7753-43E0-B8FC-AC1667EBCBE1}">
              <a14:hiddenEffects xmlns:a14="http://schemas.microsoft.com/office/drawing/2010/main">
                <a:effectLst>
                  <a:outerShdw dist="17961" dir="2700000" algn="ctr" rotWithShape="0">
                    <a:srgbClr val="760303"/>
                  </a:outerShdw>
                </a:effectLst>
              </a14:hiddenEffects>
            </a:ext>
          </a:extLst>
        </p:spPr>
        <p:txBody>
          <a:bodyPr wrap="none" anchor="ctr"/>
          <a:lstStyle/>
          <a:p>
            <a:endParaRPr lang="ru-RU"/>
          </a:p>
        </p:txBody>
      </p:sp>
      <p:sp>
        <p:nvSpPr>
          <p:cNvPr id="26649" name="Rectangle 182"/>
          <p:cNvSpPr>
            <a:spLocks noChangeArrowheads="1"/>
          </p:cNvSpPr>
          <p:nvPr/>
        </p:nvSpPr>
        <p:spPr bwMode="gray">
          <a:xfrm>
            <a:off x="352425" y="3787775"/>
            <a:ext cx="1333500" cy="766763"/>
          </a:xfrm>
          <a:prstGeom prst="rect">
            <a:avLst/>
          </a:prstGeom>
          <a:solidFill>
            <a:schemeClr val="folHlink"/>
          </a:solidFill>
          <a:ln>
            <a:noFill/>
          </a:ln>
          <a:effectLst/>
          <a:extLst>
            <a:ext uri="{91240B29-F687-4F45-9708-019B960494DF}">
              <a14:hiddenLine xmlns:a14="http://schemas.microsoft.com/office/drawing/2010/main" w="12700" algn="ctr">
                <a:solidFill>
                  <a:srgbClr val="292929"/>
                </a:solidFill>
                <a:prstDash val="dash"/>
                <a:miter lim="800000"/>
                <a:headEnd/>
                <a:tailEnd/>
              </a14:hiddenLine>
            </a:ext>
            <a:ext uri="{AF507438-7753-43E0-B8FC-AC1667EBCBE1}">
              <a14:hiddenEffects xmlns:a14="http://schemas.microsoft.com/office/drawing/2010/main">
                <a:effectLst>
                  <a:outerShdw dist="17961" dir="2700000" algn="ctr" rotWithShape="0">
                    <a:srgbClr val="575757"/>
                  </a:outerShdw>
                </a:effectLst>
              </a14:hiddenEffects>
            </a:ext>
          </a:extLst>
        </p:spPr>
        <p:txBody>
          <a:bodyPr wrap="none" anchor="ctr"/>
          <a:lstStyle/>
          <a:p>
            <a:endParaRPr lang="ru-RU"/>
          </a:p>
        </p:txBody>
      </p:sp>
      <p:sp>
        <p:nvSpPr>
          <p:cNvPr id="26650" name="Rectangle 183"/>
          <p:cNvSpPr>
            <a:spLocks noChangeArrowheads="1"/>
          </p:cNvSpPr>
          <p:nvPr/>
        </p:nvSpPr>
        <p:spPr bwMode="white">
          <a:xfrm>
            <a:off x="352425" y="2425700"/>
            <a:ext cx="1331913" cy="3079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ru-RU" sz="1400" b="1">
                <a:solidFill>
                  <a:srgbClr val="FFFFFF"/>
                </a:solidFill>
              </a:rPr>
              <a:t>BROADCAST</a:t>
            </a:r>
            <a:endParaRPr lang="en-US" altLang="ru-RU" sz="1400" b="1">
              <a:solidFill>
                <a:srgbClr val="FFFFFF"/>
              </a:solidFill>
            </a:endParaRPr>
          </a:p>
        </p:txBody>
      </p:sp>
      <p:sp>
        <p:nvSpPr>
          <p:cNvPr id="26651" name="Rectangle 184"/>
          <p:cNvSpPr>
            <a:spLocks noChangeArrowheads="1"/>
          </p:cNvSpPr>
          <p:nvPr/>
        </p:nvSpPr>
        <p:spPr bwMode="white">
          <a:xfrm>
            <a:off x="660400" y="3189288"/>
            <a:ext cx="804863" cy="3079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ru-RU" sz="1400" b="1">
                <a:solidFill>
                  <a:srgbClr val="FFFFFF"/>
                </a:solidFill>
              </a:rPr>
              <a:t>CABLE</a:t>
            </a:r>
            <a:endParaRPr lang="en-US" altLang="ru-RU" sz="1400" b="1">
              <a:solidFill>
                <a:srgbClr val="FFFFFF"/>
              </a:solidFill>
            </a:endParaRPr>
          </a:p>
        </p:txBody>
      </p:sp>
      <p:sp>
        <p:nvSpPr>
          <p:cNvPr id="26652" name="Rectangle 185"/>
          <p:cNvSpPr>
            <a:spLocks noChangeArrowheads="1"/>
          </p:cNvSpPr>
          <p:nvPr/>
        </p:nvSpPr>
        <p:spPr bwMode="white">
          <a:xfrm>
            <a:off x="715963" y="3975100"/>
            <a:ext cx="604837" cy="3079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ru-RU" sz="1400" b="1">
                <a:solidFill>
                  <a:srgbClr val="FFFFFF"/>
                </a:solidFill>
              </a:rPr>
              <a:t>WEB</a:t>
            </a:r>
          </a:p>
        </p:txBody>
      </p:sp>
      <p:sp>
        <p:nvSpPr>
          <p:cNvPr id="26653" name="Rectangle 186"/>
          <p:cNvSpPr>
            <a:spLocks noChangeArrowheads="1"/>
          </p:cNvSpPr>
          <p:nvPr/>
        </p:nvSpPr>
        <p:spPr bwMode="auto">
          <a:xfrm>
            <a:off x="1797050" y="2439988"/>
            <a:ext cx="3051175" cy="3079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ru-RU" sz="1400" b="1"/>
              <a:t>Broadcasting organisation</a:t>
            </a:r>
            <a:endParaRPr lang="en-US" altLang="ru-RU" sz="1400" b="1"/>
          </a:p>
        </p:txBody>
      </p:sp>
      <p:sp>
        <p:nvSpPr>
          <p:cNvPr id="26654" name="Rectangle 187"/>
          <p:cNvSpPr>
            <a:spLocks noChangeArrowheads="1"/>
          </p:cNvSpPr>
          <p:nvPr/>
        </p:nvSpPr>
        <p:spPr bwMode="auto">
          <a:xfrm>
            <a:off x="1797050" y="3195638"/>
            <a:ext cx="3051175" cy="3079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ru-RU" sz="1400" b="1"/>
              <a:t>Cablecasting organisation</a:t>
            </a:r>
            <a:endParaRPr lang="en-US" altLang="ru-RU" sz="1400" b="1"/>
          </a:p>
        </p:txBody>
      </p:sp>
      <p:sp>
        <p:nvSpPr>
          <p:cNvPr id="26655" name="Rectangle 188"/>
          <p:cNvSpPr>
            <a:spLocks noChangeArrowheads="1"/>
          </p:cNvSpPr>
          <p:nvPr/>
        </p:nvSpPr>
        <p:spPr bwMode="auto">
          <a:xfrm>
            <a:off x="1795463" y="3959225"/>
            <a:ext cx="3051175" cy="3079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ru-RU" sz="1400" b="1"/>
              <a:t>Webcasting organisation</a:t>
            </a:r>
            <a:endParaRPr lang="en-US" altLang="ru-RU" sz="1400" b="1"/>
          </a:p>
        </p:txBody>
      </p:sp>
      <p:sp>
        <p:nvSpPr>
          <p:cNvPr id="26656" name="Rectangle 189"/>
          <p:cNvSpPr>
            <a:spLocks noChangeArrowheads="1"/>
          </p:cNvSpPr>
          <p:nvPr/>
        </p:nvSpPr>
        <p:spPr bwMode="gray">
          <a:xfrm>
            <a:off x="6356350" y="2201863"/>
            <a:ext cx="1165225" cy="27622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ru-RU" sz="1200" b="1">
                <a:solidFill>
                  <a:srgbClr val="FFFFFF"/>
                </a:solidFill>
              </a:rPr>
              <a:t>BROADCAST</a:t>
            </a:r>
            <a:endParaRPr lang="en-US" altLang="ru-RU" sz="1200" b="1">
              <a:solidFill>
                <a:srgbClr val="FFFFFF"/>
              </a:solidFill>
            </a:endParaRPr>
          </a:p>
        </p:txBody>
      </p:sp>
      <p:sp>
        <p:nvSpPr>
          <p:cNvPr id="26657" name="Rectangle 190"/>
          <p:cNvSpPr>
            <a:spLocks noChangeArrowheads="1"/>
          </p:cNvSpPr>
          <p:nvPr/>
        </p:nvSpPr>
        <p:spPr bwMode="gray">
          <a:xfrm>
            <a:off x="5426075" y="4030663"/>
            <a:ext cx="804863" cy="3079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ru-RU" sz="1400" b="1">
                <a:solidFill>
                  <a:srgbClr val="FFFFFF"/>
                </a:solidFill>
              </a:rPr>
              <a:t>CABLE</a:t>
            </a:r>
            <a:endParaRPr lang="en-US" altLang="ru-RU" sz="1400" b="1">
              <a:solidFill>
                <a:srgbClr val="FFFFFF"/>
              </a:solidFill>
            </a:endParaRPr>
          </a:p>
        </p:txBody>
      </p:sp>
      <p:sp>
        <p:nvSpPr>
          <p:cNvPr id="26658" name="Rectangle 191"/>
          <p:cNvSpPr>
            <a:spLocks noChangeArrowheads="1"/>
          </p:cNvSpPr>
          <p:nvPr/>
        </p:nvSpPr>
        <p:spPr bwMode="gray">
          <a:xfrm>
            <a:off x="7913688" y="4011613"/>
            <a:ext cx="604837" cy="3079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ru-RU" sz="1400" b="1">
                <a:solidFill>
                  <a:srgbClr val="FFFFFF"/>
                </a:solidFill>
              </a:rPr>
              <a:t>WEB</a:t>
            </a:r>
          </a:p>
        </p:txBody>
      </p:sp>
      <p:sp>
        <p:nvSpPr>
          <p:cNvPr id="26659" name="Rectangle 193"/>
          <p:cNvSpPr>
            <a:spLocks noChangeArrowheads="1"/>
          </p:cNvSpPr>
          <p:nvPr/>
        </p:nvSpPr>
        <p:spPr bwMode="auto">
          <a:xfrm>
            <a:off x="377825" y="1527175"/>
            <a:ext cx="4210050" cy="45720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a:spAutoFit/>
          </a:bodyPr>
          <a:lstStyle/>
          <a:p>
            <a:r>
              <a:rPr lang="en-GB" altLang="ru-RU" sz="2400"/>
              <a:t>Forms of broadcast</a:t>
            </a:r>
            <a:endParaRPr lang="en-US" altLang="ru-RU" sz="2400"/>
          </a:p>
        </p:txBody>
      </p:sp>
      <p:sp>
        <p:nvSpPr>
          <p:cNvPr id="26660" name="Rectangle 194"/>
          <p:cNvSpPr>
            <a:spLocks noChangeArrowheads="1"/>
          </p:cNvSpPr>
          <p:nvPr/>
        </p:nvSpPr>
        <p:spPr bwMode="gray">
          <a:xfrm>
            <a:off x="249238" y="187325"/>
            <a:ext cx="85709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lnSpc>
                <a:spcPct val="90000"/>
              </a:lnSpc>
            </a:pPr>
            <a:r>
              <a:rPr lang="en-GB" altLang="ru-RU" sz="1800" b="1"/>
              <a:t>Forms of broadcast approved by the Russian delegation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7651" name="Rectangle 3"/>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7652" name="Rectangle 4"/>
          <p:cNvSpPr>
            <a:spLocks noChangeArrowheads="1"/>
          </p:cNvSpPr>
          <p:nvPr/>
        </p:nvSpPr>
        <p:spPr bwMode="auto">
          <a:xfrm rot="5400000">
            <a:off x="4730750" y="25590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7653" name="Rectangle 5"/>
          <p:cNvSpPr>
            <a:spLocks noChangeArrowheads="1"/>
          </p:cNvSpPr>
          <p:nvPr/>
        </p:nvSpPr>
        <p:spPr bwMode="auto">
          <a:xfrm rot="5400000">
            <a:off x="4645025"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7654" name="Rectangle 6"/>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7655" name="Rectangle 7"/>
          <p:cNvSpPr>
            <a:spLocks noChangeArrowheads="1"/>
          </p:cNvSpPr>
          <p:nvPr/>
        </p:nvSpPr>
        <p:spPr bwMode="auto">
          <a:xfrm rot="5400000">
            <a:off x="4514850"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7656" name="Rectangle 191"/>
          <p:cNvSpPr>
            <a:spLocks noChangeArrowheads="1"/>
          </p:cNvSpPr>
          <p:nvPr/>
        </p:nvSpPr>
        <p:spPr bwMode="auto">
          <a:xfrm>
            <a:off x="735013" y="1652588"/>
            <a:ext cx="7812087" cy="147796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ru-RU" sz="1800" b="1">
                <a:solidFill>
                  <a:srgbClr val="CC00FF"/>
                </a:solidFill>
              </a:rPr>
              <a:t>“Webcasting organization” </a:t>
            </a:r>
            <a:r>
              <a:rPr lang="en-GB" altLang="ru-RU" sz="1800" b="1"/>
              <a:t>means the legal entity that takes the initiative and has the responsibility for the transmission to the public of sounds or of images or of images and sounds or of the representations thereof, and the assembly and scheduling of the content of the transmission</a:t>
            </a:r>
            <a:endParaRPr lang="en-US" altLang="ru-RU" sz="1800" b="1"/>
          </a:p>
        </p:txBody>
      </p:sp>
      <p:sp>
        <p:nvSpPr>
          <p:cNvPr id="27657" name="Rectangle 193"/>
          <p:cNvSpPr>
            <a:spLocks noChangeArrowheads="1"/>
          </p:cNvSpPr>
          <p:nvPr/>
        </p:nvSpPr>
        <p:spPr bwMode="gray">
          <a:xfrm>
            <a:off x="249238" y="187325"/>
            <a:ext cx="85709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lnSpc>
                <a:spcPct val="90000"/>
              </a:lnSpc>
            </a:pPr>
            <a:r>
              <a:rPr lang="en-GB" altLang="ru-RU" sz="1400" b="1"/>
              <a:t>The wording contained in working paper on alternative and non-mandatory solutions on the protection in relation to webcasting and approved by Russian delegation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6"/>
          <p:cNvSpPr>
            <a:spLocks noChangeArrowheads="1"/>
          </p:cNvSpPr>
          <p:nvPr/>
        </p:nvSpPr>
        <p:spPr bwMode="ltGray">
          <a:xfrm>
            <a:off x="5113338" y="4587875"/>
            <a:ext cx="2659062" cy="1555750"/>
          </a:xfrm>
          <a:prstGeom prst="rect">
            <a:avLst/>
          </a:prstGeom>
          <a:solidFill>
            <a:srgbClr val="00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675" name="AutoShape 47"/>
          <p:cNvSpPr>
            <a:spLocks noChangeArrowheads="1"/>
          </p:cNvSpPr>
          <p:nvPr/>
        </p:nvSpPr>
        <p:spPr bwMode="gray">
          <a:xfrm>
            <a:off x="2466975" y="1997075"/>
            <a:ext cx="2576513" cy="565150"/>
          </a:xfrm>
          <a:prstGeom prst="roundRect">
            <a:avLst>
              <a:gd name="adj" fmla="val 16667"/>
            </a:avLst>
          </a:prstGeom>
          <a:solidFill>
            <a:srgbClr val="00CCFF"/>
          </a:solidFill>
          <a:ln>
            <a:noFill/>
          </a:ln>
          <a:effectLst>
            <a:outerShdw dist="53882" dir="2700000" algn="ctr" rotWithShape="0">
              <a:srgbClr val="292929">
                <a:alpha val="50000"/>
              </a:srgbClr>
            </a:outerShdw>
          </a:effectLst>
          <a:extLst>
            <a:ext uri="{91240B29-F687-4F45-9708-019B960494DF}">
              <a14:hiddenLine xmlns:a14="http://schemas.microsoft.com/office/drawing/2010/main" w="19050">
                <a:solidFill>
                  <a:srgbClr val="C0C0C0"/>
                </a:solidFill>
                <a:round/>
                <a:headEnd/>
                <a:tailEnd/>
              </a14:hiddenLine>
            </a:ext>
          </a:extLst>
        </p:spPr>
        <p:txBody>
          <a:bodyPr wrap="none" anchor="ctr"/>
          <a:lstStyle/>
          <a:p>
            <a:endParaRPr lang="ru-RU"/>
          </a:p>
        </p:txBody>
      </p:sp>
      <p:sp>
        <p:nvSpPr>
          <p:cNvPr id="28676" name="AutoShape 48"/>
          <p:cNvSpPr>
            <a:spLocks noChangeArrowheads="1"/>
          </p:cNvSpPr>
          <p:nvPr/>
        </p:nvSpPr>
        <p:spPr bwMode="gray">
          <a:xfrm>
            <a:off x="5173663" y="1997075"/>
            <a:ext cx="2586037" cy="538163"/>
          </a:xfrm>
          <a:prstGeom prst="roundRect">
            <a:avLst>
              <a:gd name="adj" fmla="val 16667"/>
            </a:avLst>
          </a:prstGeom>
          <a:solidFill>
            <a:srgbClr val="00CCFF"/>
          </a:solidFill>
          <a:ln>
            <a:noFill/>
          </a:ln>
          <a:effectLst>
            <a:outerShdw dist="53882" dir="2700000" algn="ctr" rotWithShape="0">
              <a:srgbClr val="292929">
                <a:alpha val="50000"/>
              </a:srgbClr>
            </a:outerShdw>
          </a:effectLst>
          <a:extLst>
            <a:ext uri="{91240B29-F687-4F45-9708-019B960494DF}">
              <a14:hiddenLine xmlns:a14="http://schemas.microsoft.com/office/drawing/2010/main" w="19050">
                <a:solidFill>
                  <a:srgbClr val="C0C0C0"/>
                </a:solidFill>
                <a:round/>
                <a:headEnd/>
                <a:tailEnd/>
              </a14:hiddenLine>
            </a:ext>
          </a:extLst>
        </p:spPr>
        <p:txBody>
          <a:bodyPr wrap="none" anchor="ctr"/>
          <a:lstStyle/>
          <a:p>
            <a:endParaRPr lang="ru-RU"/>
          </a:p>
        </p:txBody>
      </p:sp>
      <p:sp>
        <p:nvSpPr>
          <p:cNvPr id="28677" name="Rectangle 49"/>
          <p:cNvSpPr>
            <a:spLocks noChangeArrowheads="1"/>
          </p:cNvSpPr>
          <p:nvPr/>
        </p:nvSpPr>
        <p:spPr bwMode="ltGray">
          <a:xfrm>
            <a:off x="2339975" y="4724400"/>
            <a:ext cx="2638425" cy="1555750"/>
          </a:xfrm>
          <a:prstGeom prst="rect">
            <a:avLst/>
          </a:pr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28678" name="Text Box 50"/>
          <p:cNvSpPr txBox="1">
            <a:spLocks noChangeArrowheads="1"/>
          </p:cNvSpPr>
          <p:nvPr/>
        </p:nvSpPr>
        <p:spPr bwMode="white">
          <a:xfrm>
            <a:off x="2484438" y="5229225"/>
            <a:ext cx="2303462" cy="61118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GB" altLang="ru-RU" sz="1600" b="1">
                <a:solidFill>
                  <a:schemeClr val="bg1"/>
                </a:solidFill>
              </a:rPr>
              <a:t>November 5, 2008</a:t>
            </a:r>
          </a:p>
          <a:p>
            <a:pPr algn="ctr" eaLnBrk="1" hangingPunct="1">
              <a:spcBef>
                <a:spcPct val="50000"/>
              </a:spcBef>
            </a:pPr>
            <a:r>
              <a:rPr lang="ru-RU" altLang="ru-RU" sz="1200" b="1">
                <a:solidFill>
                  <a:schemeClr val="bg1"/>
                </a:solidFill>
              </a:rPr>
              <a:t>(</a:t>
            </a:r>
            <a:r>
              <a:rPr lang="en-GB" altLang="ru-RU" sz="1200" b="1">
                <a:solidFill>
                  <a:schemeClr val="bg1"/>
                </a:solidFill>
              </a:rPr>
              <a:t>WPPT Notification No. 74</a:t>
            </a:r>
            <a:r>
              <a:rPr lang="ru-RU" altLang="ru-RU" sz="1200" b="1">
                <a:solidFill>
                  <a:schemeClr val="bg1"/>
                </a:solidFill>
              </a:rPr>
              <a:t>)</a:t>
            </a:r>
            <a:endParaRPr lang="en-US" altLang="ru-RU" sz="1200" b="1">
              <a:solidFill>
                <a:schemeClr val="bg1"/>
              </a:solidFill>
            </a:endParaRPr>
          </a:p>
        </p:txBody>
      </p:sp>
      <p:grpSp>
        <p:nvGrpSpPr>
          <p:cNvPr id="28679" name="Group 51"/>
          <p:cNvGrpSpPr>
            <a:grpSpLocks/>
          </p:cNvGrpSpPr>
          <p:nvPr/>
        </p:nvGrpSpPr>
        <p:grpSpPr bwMode="auto">
          <a:xfrm>
            <a:off x="468313" y="2997200"/>
            <a:ext cx="1827212" cy="1524000"/>
            <a:chOff x="4397" y="1430"/>
            <a:chExt cx="1005" cy="960"/>
          </a:xfrm>
        </p:grpSpPr>
        <p:sp>
          <p:nvSpPr>
            <p:cNvPr id="28693" name="AutoShape 52"/>
            <p:cNvSpPr>
              <a:spLocks noChangeArrowheads="1"/>
            </p:cNvSpPr>
            <p:nvPr/>
          </p:nvSpPr>
          <p:spPr bwMode="gray">
            <a:xfrm>
              <a:off x="4397" y="1430"/>
              <a:ext cx="1005" cy="960"/>
            </a:xfrm>
            <a:prstGeom prst="homePlate">
              <a:avLst>
                <a:gd name="adj" fmla="val 26172"/>
              </a:avLst>
            </a:prstGeom>
            <a:solidFill>
              <a:srgbClr val="00CCFF"/>
            </a:solidFill>
            <a:ln>
              <a:noFill/>
            </a:ln>
            <a:effectLst/>
            <a:extLst>
              <a:ext uri="{91240B29-F687-4F45-9708-019B960494DF}">
                <a14:hiddenLine xmlns:a14="http://schemas.microsoft.com/office/drawing/2010/main" w="31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694" name="AutoShape 53"/>
            <p:cNvSpPr>
              <a:spLocks noChangeArrowheads="1"/>
            </p:cNvSpPr>
            <p:nvPr/>
          </p:nvSpPr>
          <p:spPr bwMode="gray">
            <a:xfrm>
              <a:off x="4407" y="1440"/>
              <a:ext cx="978" cy="934"/>
            </a:xfrm>
            <a:prstGeom prst="homePlate">
              <a:avLst>
                <a:gd name="adj" fmla="val 26178"/>
              </a:avLst>
            </a:prstGeom>
            <a:noFill/>
            <a:ln w="9525" algn="ctr">
              <a:solidFill>
                <a:srgbClr val="FFFFFF"/>
              </a:solidFill>
              <a:miter lim="800000"/>
              <a:headEnd/>
              <a:tailEnd/>
            </a:ln>
            <a:effectLst/>
            <a:extLst>
              <a:ext uri="{909E8E84-426E-40DD-AFC4-6F175D3DCCD1}">
                <a14:hiddenFill xmlns:a14="http://schemas.microsoft.com/office/drawing/2010/main">
                  <a:gradFill rotWithShape="1">
                    <a:gsLst>
                      <a:gs pos="0">
                        <a:srgbClr val="DDDDDD"/>
                      </a:gs>
                      <a:gs pos="100000">
                        <a:srgbClr val="929292"/>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28680" name="Group 54"/>
          <p:cNvGrpSpPr>
            <a:grpSpLocks/>
          </p:cNvGrpSpPr>
          <p:nvPr/>
        </p:nvGrpSpPr>
        <p:grpSpPr bwMode="auto">
          <a:xfrm>
            <a:off x="468313" y="4724400"/>
            <a:ext cx="1827212" cy="1524000"/>
            <a:chOff x="4397" y="1430"/>
            <a:chExt cx="1005" cy="960"/>
          </a:xfrm>
        </p:grpSpPr>
        <p:sp>
          <p:nvSpPr>
            <p:cNvPr id="28691" name="AutoShape 55"/>
            <p:cNvSpPr>
              <a:spLocks noChangeArrowheads="1"/>
            </p:cNvSpPr>
            <p:nvPr/>
          </p:nvSpPr>
          <p:spPr bwMode="gray">
            <a:xfrm>
              <a:off x="4397" y="1430"/>
              <a:ext cx="1005" cy="960"/>
            </a:xfrm>
            <a:prstGeom prst="homePlate">
              <a:avLst>
                <a:gd name="adj" fmla="val 26172"/>
              </a:avLst>
            </a:prstGeom>
            <a:solidFill>
              <a:srgbClr val="00CCFF"/>
            </a:solidFill>
            <a:ln>
              <a:noFill/>
            </a:ln>
            <a:effectLst/>
            <a:extLst>
              <a:ext uri="{91240B29-F687-4F45-9708-019B960494DF}">
                <a14:hiddenLine xmlns:a14="http://schemas.microsoft.com/office/drawing/2010/main" w="31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692" name="AutoShape 56"/>
            <p:cNvSpPr>
              <a:spLocks noChangeArrowheads="1"/>
            </p:cNvSpPr>
            <p:nvPr/>
          </p:nvSpPr>
          <p:spPr bwMode="gray">
            <a:xfrm>
              <a:off x="4407" y="1440"/>
              <a:ext cx="978" cy="934"/>
            </a:xfrm>
            <a:prstGeom prst="homePlate">
              <a:avLst>
                <a:gd name="adj" fmla="val 26178"/>
              </a:avLst>
            </a:prstGeom>
            <a:solidFill>
              <a:srgbClr val="00CCFF"/>
            </a:solidFill>
            <a:ln>
              <a:noFill/>
            </a:ln>
            <a:effectLst/>
            <a:extLst>
              <a:ext uri="{91240B29-F687-4F45-9708-019B960494DF}">
                <a14:hiddenLine xmlns:a14="http://schemas.microsoft.com/office/drawing/2010/main" w="317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54681" name="Rectangle 57"/>
          <p:cNvSpPr>
            <a:spLocks noChangeArrowheads="1"/>
          </p:cNvSpPr>
          <p:nvPr/>
        </p:nvSpPr>
        <p:spPr bwMode="gray">
          <a:xfrm>
            <a:off x="381000" y="3635375"/>
            <a:ext cx="1836738" cy="24765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alpha val="50000"/>
                    </a:srgbClr>
                  </a:outerShdw>
                </a:effectLst>
              </a14:hiddenEffects>
            </a:ext>
          </a:extLst>
        </p:spPr>
        <p:txBody>
          <a:bodyPr>
            <a:spAutoFit/>
          </a:bodyPr>
          <a:lstStyle/>
          <a:p>
            <a:pPr algn="ctr" eaLnBrk="0" hangingPunct="0">
              <a:defRPr/>
            </a:pPr>
            <a:r>
              <a:rPr lang="en-GB" altLang="ru-RU" sz="1000" b="1" dirty="0">
                <a:solidFill>
                  <a:schemeClr val="bg1"/>
                </a:solidFill>
                <a:cs typeface="+mn-cs"/>
              </a:rPr>
              <a:t>WIPO Copyright Treaty</a:t>
            </a:r>
            <a:endParaRPr lang="en-US" altLang="ru-RU" sz="1000" dirty="0">
              <a:solidFill>
                <a:schemeClr val="bg1"/>
              </a:solidFill>
              <a:cs typeface="+mn-cs"/>
            </a:endParaRPr>
          </a:p>
        </p:txBody>
      </p:sp>
      <p:sp>
        <p:nvSpPr>
          <p:cNvPr id="154682" name="Rectangle 58"/>
          <p:cNvSpPr>
            <a:spLocks noChangeArrowheads="1"/>
          </p:cNvSpPr>
          <p:nvPr/>
        </p:nvSpPr>
        <p:spPr bwMode="gray">
          <a:xfrm>
            <a:off x="428625" y="5286375"/>
            <a:ext cx="1836738" cy="40005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alpha val="50000"/>
                    </a:srgbClr>
                  </a:outerShdw>
                </a:effectLst>
              </a14:hiddenEffects>
            </a:ext>
          </a:extLst>
        </p:spPr>
        <p:txBody>
          <a:bodyPr>
            <a:spAutoFit/>
          </a:bodyPr>
          <a:lstStyle/>
          <a:p>
            <a:pPr algn="ctr" eaLnBrk="0" hangingPunct="0">
              <a:defRPr/>
            </a:pPr>
            <a:r>
              <a:rPr lang="en-GB" altLang="ru-RU" sz="1000" b="1" dirty="0">
                <a:solidFill>
                  <a:schemeClr val="bg1"/>
                </a:solidFill>
                <a:cs typeface="+mn-cs"/>
              </a:rPr>
              <a:t>WIPO Performances and Phonograms Treaty</a:t>
            </a:r>
            <a:endParaRPr lang="en-US" altLang="ru-RU" sz="1000" dirty="0">
              <a:solidFill>
                <a:schemeClr val="bg1"/>
              </a:solidFill>
              <a:cs typeface="+mn-cs"/>
            </a:endParaRPr>
          </a:p>
        </p:txBody>
      </p:sp>
      <p:sp>
        <p:nvSpPr>
          <p:cNvPr id="28683" name="Rectangle 59"/>
          <p:cNvSpPr>
            <a:spLocks noChangeArrowheads="1"/>
          </p:cNvSpPr>
          <p:nvPr/>
        </p:nvSpPr>
        <p:spPr bwMode="white">
          <a:xfrm>
            <a:off x="5257800" y="4892675"/>
            <a:ext cx="2362200" cy="30480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ru-RU" sz="1400" b="1">
                <a:solidFill>
                  <a:schemeClr val="bg1"/>
                </a:solidFill>
              </a:rPr>
              <a:t>February 5, 2009</a:t>
            </a:r>
          </a:p>
        </p:txBody>
      </p:sp>
      <p:sp>
        <p:nvSpPr>
          <p:cNvPr id="154684" name="Rectangle 60"/>
          <p:cNvSpPr>
            <a:spLocks noChangeArrowheads="1"/>
          </p:cNvSpPr>
          <p:nvPr/>
        </p:nvSpPr>
        <p:spPr bwMode="gray">
          <a:xfrm>
            <a:off x="2554288" y="2065338"/>
            <a:ext cx="2424112" cy="338137"/>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alpha val="50000"/>
                    </a:srgbClr>
                  </a:outerShdw>
                </a:effectLst>
              </a14:hiddenEffects>
            </a:ext>
          </a:extLst>
        </p:spPr>
        <p:txBody>
          <a:bodyPr>
            <a:spAutoFit/>
          </a:bodyPr>
          <a:lstStyle/>
          <a:p>
            <a:pPr algn="ctr" eaLnBrk="0" hangingPunct="0">
              <a:defRPr/>
            </a:pPr>
            <a:r>
              <a:rPr lang="en-US" altLang="ru-RU" sz="1600" b="1" dirty="0">
                <a:solidFill>
                  <a:schemeClr val="bg1"/>
                </a:solidFill>
                <a:cs typeface="+mn-cs"/>
              </a:rPr>
              <a:t>The date of accession</a:t>
            </a:r>
          </a:p>
        </p:txBody>
      </p:sp>
      <p:sp>
        <p:nvSpPr>
          <p:cNvPr id="154685" name="Rectangle 61"/>
          <p:cNvSpPr>
            <a:spLocks noChangeArrowheads="1"/>
          </p:cNvSpPr>
          <p:nvPr/>
        </p:nvSpPr>
        <p:spPr bwMode="gray">
          <a:xfrm>
            <a:off x="5292725" y="2065338"/>
            <a:ext cx="2386013" cy="338137"/>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alpha val="50000"/>
                    </a:srgbClr>
                  </a:outerShdw>
                </a:effectLst>
              </a14:hiddenEffects>
            </a:ext>
          </a:extLst>
        </p:spPr>
        <p:txBody>
          <a:bodyPr>
            <a:spAutoFit/>
          </a:bodyPr>
          <a:lstStyle/>
          <a:p>
            <a:pPr algn="ctr" eaLnBrk="0" hangingPunct="0">
              <a:defRPr/>
            </a:pPr>
            <a:r>
              <a:rPr lang="en-GB" altLang="ru-RU" sz="1600" b="1" dirty="0">
                <a:solidFill>
                  <a:schemeClr val="bg1"/>
                </a:solidFill>
                <a:cs typeface="+mn-cs"/>
              </a:rPr>
              <a:t>Entry into force</a:t>
            </a:r>
            <a:endParaRPr lang="en-US" altLang="ru-RU" sz="1600" b="1" dirty="0">
              <a:solidFill>
                <a:schemeClr val="bg1"/>
              </a:solidFill>
              <a:cs typeface="+mn-cs"/>
            </a:endParaRPr>
          </a:p>
        </p:txBody>
      </p:sp>
      <p:sp>
        <p:nvSpPr>
          <p:cNvPr id="28686" name="Rectangle 62"/>
          <p:cNvSpPr>
            <a:spLocks noChangeArrowheads="1"/>
          </p:cNvSpPr>
          <p:nvPr/>
        </p:nvSpPr>
        <p:spPr bwMode="gray">
          <a:xfrm>
            <a:off x="5113338" y="2767013"/>
            <a:ext cx="2659062" cy="1555750"/>
          </a:xfrm>
          <a:prstGeom prst="rect">
            <a:avLst/>
          </a:prstGeom>
          <a:solidFill>
            <a:srgbClr val="00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8687" name="Rectangle 63"/>
          <p:cNvSpPr>
            <a:spLocks noChangeArrowheads="1"/>
          </p:cNvSpPr>
          <p:nvPr/>
        </p:nvSpPr>
        <p:spPr bwMode="gray">
          <a:xfrm>
            <a:off x="2359025" y="2911475"/>
            <a:ext cx="2638425" cy="1555750"/>
          </a:xfrm>
          <a:prstGeom prst="rect">
            <a:avLst/>
          </a:prstGeom>
          <a:solidFill>
            <a:srgbClr val="00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28688" name="Text Box 64"/>
          <p:cNvSpPr txBox="1">
            <a:spLocks noChangeArrowheads="1"/>
          </p:cNvSpPr>
          <p:nvPr/>
        </p:nvSpPr>
        <p:spPr bwMode="white">
          <a:xfrm>
            <a:off x="2484438" y="3400425"/>
            <a:ext cx="2374900" cy="61595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GB" altLang="ru-RU" sz="1600" b="1">
                <a:solidFill>
                  <a:schemeClr val="bg1"/>
                </a:solidFill>
              </a:rPr>
              <a:t>November 5, 2008</a:t>
            </a:r>
          </a:p>
          <a:p>
            <a:pPr algn="ctr" eaLnBrk="1" hangingPunct="1">
              <a:spcBef>
                <a:spcPct val="50000"/>
              </a:spcBef>
            </a:pPr>
            <a:r>
              <a:rPr lang="en-GB" altLang="ru-RU" sz="1200" b="1">
                <a:solidFill>
                  <a:schemeClr val="bg1"/>
                </a:solidFill>
              </a:rPr>
              <a:t>(WCT Notification No. 72)</a:t>
            </a:r>
            <a:endParaRPr lang="en-US" altLang="ru-RU" sz="1200" b="1">
              <a:solidFill>
                <a:schemeClr val="bg1"/>
              </a:solidFill>
            </a:endParaRPr>
          </a:p>
        </p:txBody>
      </p:sp>
      <p:sp>
        <p:nvSpPr>
          <p:cNvPr id="28689" name="Rectangle 65"/>
          <p:cNvSpPr>
            <a:spLocks noChangeArrowheads="1"/>
          </p:cNvSpPr>
          <p:nvPr/>
        </p:nvSpPr>
        <p:spPr bwMode="white">
          <a:xfrm>
            <a:off x="5257800" y="3071813"/>
            <a:ext cx="2362200" cy="30480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ru-RU" sz="1400" b="1">
                <a:solidFill>
                  <a:schemeClr val="bg1"/>
                </a:solidFill>
              </a:rPr>
              <a:t>February 5, 2009</a:t>
            </a:r>
            <a:endParaRPr lang="en-US" altLang="ru-RU" sz="1400" b="1">
              <a:solidFill>
                <a:schemeClr val="bg1"/>
              </a:solidFill>
            </a:endParaRPr>
          </a:p>
        </p:txBody>
      </p:sp>
      <p:sp>
        <p:nvSpPr>
          <p:cNvPr id="28690" name="Text Box 66"/>
          <p:cNvSpPr txBox="1">
            <a:spLocks noChangeArrowheads="1"/>
          </p:cNvSpPr>
          <p:nvPr/>
        </p:nvSpPr>
        <p:spPr bwMode="gray">
          <a:xfrm>
            <a:off x="233363" y="215900"/>
            <a:ext cx="8558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GB" altLang="ru-RU" sz="1800" b="1">
                <a:solidFill>
                  <a:srgbClr val="000000"/>
                </a:solidFill>
              </a:rPr>
              <a:t>Accession to the WIPO Treaties by the Russian Federation</a:t>
            </a:r>
            <a:endParaRPr lang="en-US" altLang="ru-RU" sz="180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3"/>
          <p:cNvGrpSpPr>
            <a:grpSpLocks/>
          </p:cNvGrpSpPr>
          <p:nvPr/>
        </p:nvGrpSpPr>
        <p:grpSpPr bwMode="auto">
          <a:xfrm>
            <a:off x="0" y="2882900"/>
            <a:ext cx="9144000" cy="1676400"/>
            <a:chOff x="0" y="2086"/>
            <a:chExt cx="5760" cy="1056"/>
          </a:xfrm>
        </p:grpSpPr>
        <p:sp>
          <p:nvSpPr>
            <p:cNvPr id="29708"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n-GB" altLang="ru-RU" sz="1800" noProof="1"/>
            </a:p>
          </p:txBody>
        </p:sp>
        <p:sp>
          <p:nvSpPr>
            <p:cNvPr id="29709"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n-GB" altLang="ru-RU" sz="1800" noProof="1"/>
            </a:p>
          </p:txBody>
        </p:sp>
      </p:grpSp>
      <p:grpSp>
        <p:nvGrpSpPr>
          <p:cNvPr id="3" name="Gruppieren 44"/>
          <p:cNvGrpSpPr/>
          <p:nvPr/>
        </p:nvGrpSpPr>
        <p:grpSpPr>
          <a:xfrm>
            <a:off x="2126573" y="1149730"/>
            <a:ext cx="4546686" cy="5162170"/>
            <a:chOff x="4937130" y="2033588"/>
            <a:chExt cx="2782887" cy="3000375"/>
          </a:xfrm>
          <a:solidFill>
            <a:schemeClr val="bg1">
              <a:lumMod val="65000"/>
            </a:schemeClr>
          </a:solidFill>
          <a:effectLst>
            <a:outerShdw blurRad="635000" dist="50800" dir="6720000" algn="ctr" rotWithShape="0">
              <a:srgbClr val="000000">
                <a:alpha val="80000"/>
              </a:srgbClr>
            </a:outerShdw>
          </a:effectLst>
          <a:scene3d>
            <a:camera prst="perspectiveFront" fov="5400000">
              <a:rot lat="18609801" lon="17965058" rev="3904819"/>
            </a:camera>
            <a:lightRig rig="threePt" dir="t"/>
          </a:scene3d>
        </p:grpSpPr>
        <p:sp>
          <p:nvSpPr>
            <p:cNvPr id="10" name="Freeform 50"/>
            <p:cNvSpPr>
              <a:spLocks/>
            </p:cNvSpPr>
            <p:nvPr/>
          </p:nvSpPr>
          <p:spPr bwMode="gray">
            <a:xfrm>
              <a:off x="4937130" y="2033588"/>
              <a:ext cx="1730375" cy="2087562"/>
            </a:xfrm>
            <a:custGeom>
              <a:avLst/>
              <a:gdLst>
                <a:gd name="T0" fmla="*/ 2147483647 w 365"/>
                <a:gd name="T1" fmla="*/ 1004079605 h 437"/>
                <a:gd name="T2" fmla="*/ 2147483647 w 365"/>
                <a:gd name="T3" fmla="*/ 502042191 h 437"/>
                <a:gd name="T4" fmla="*/ 2147483647 w 365"/>
                <a:gd name="T5" fmla="*/ 0 h 437"/>
                <a:gd name="T6" fmla="*/ 2147483647 w 365"/>
                <a:gd name="T7" fmla="*/ 981259729 h 437"/>
                <a:gd name="T8" fmla="*/ 0 w 365"/>
                <a:gd name="T9" fmla="*/ 2147483647 h 437"/>
                <a:gd name="T10" fmla="*/ 404547466 w 365"/>
                <a:gd name="T11" fmla="*/ 2147483647 h 437"/>
                <a:gd name="T12" fmla="*/ 898989068 w 365"/>
                <a:gd name="T13" fmla="*/ 2147483647 h 437"/>
                <a:gd name="T14" fmla="*/ 2147483647 w 365"/>
                <a:gd name="T15" fmla="*/ 2147483647 h 437"/>
                <a:gd name="T16" fmla="*/ 2147483647 w 365"/>
                <a:gd name="T17" fmla="*/ 2147483647 h 437"/>
                <a:gd name="T18" fmla="*/ 2147483647 w 365"/>
                <a:gd name="T19" fmla="*/ 2147483647 h 437"/>
                <a:gd name="T20" fmla="*/ 2147483647 w 365"/>
                <a:gd name="T21" fmla="*/ 2147483647 h 437"/>
                <a:gd name="T22" fmla="*/ 2147483647 w 365"/>
                <a:gd name="T23" fmla="*/ 2147483647 h 437"/>
                <a:gd name="T24" fmla="*/ 2147483647 w 365"/>
                <a:gd name="T25" fmla="*/ 2147483647 h 437"/>
                <a:gd name="T26" fmla="*/ 2147483647 w 365"/>
                <a:gd name="T27" fmla="*/ 2147483647 h 437"/>
                <a:gd name="T28" fmla="*/ 2147483647 w 365"/>
                <a:gd name="T29" fmla="*/ 1004079605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5"/>
                <a:gd name="T46" fmla="*/ 0 h 437"/>
                <a:gd name="T47" fmla="*/ 365 w 365"/>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5" h="437">
                  <a:moveTo>
                    <a:pt x="322" y="44"/>
                  </a:moveTo>
                  <a:cubicBezTo>
                    <a:pt x="304" y="22"/>
                    <a:pt x="304" y="22"/>
                    <a:pt x="304" y="22"/>
                  </a:cubicBezTo>
                  <a:cubicBezTo>
                    <a:pt x="286" y="0"/>
                    <a:pt x="286" y="0"/>
                    <a:pt x="286" y="0"/>
                  </a:cubicBezTo>
                  <a:cubicBezTo>
                    <a:pt x="286" y="43"/>
                    <a:pt x="286" y="43"/>
                    <a:pt x="286" y="43"/>
                  </a:cubicBezTo>
                  <a:cubicBezTo>
                    <a:pt x="127" y="46"/>
                    <a:pt x="0" y="176"/>
                    <a:pt x="0" y="335"/>
                  </a:cubicBezTo>
                  <a:cubicBezTo>
                    <a:pt x="0" y="371"/>
                    <a:pt x="6" y="405"/>
                    <a:pt x="18" y="437"/>
                  </a:cubicBezTo>
                  <a:cubicBezTo>
                    <a:pt x="40" y="377"/>
                    <a:pt x="40" y="377"/>
                    <a:pt x="40" y="377"/>
                  </a:cubicBezTo>
                  <a:cubicBezTo>
                    <a:pt x="115" y="389"/>
                    <a:pt x="115" y="389"/>
                    <a:pt x="115" y="389"/>
                  </a:cubicBezTo>
                  <a:cubicBezTo>
                    <a:pt x="100" y="342"/>
                    <a:pt x="105" y="289"/>
                    <a:pt x="132" y="242"/>
                  </a:cubicBezTo>
                  <a:cubicBezTo>
                    <a:pt x="165" y="185"/>
                    <a:pt x="224" y="152"/>
                    <a:pt x="286" y="149"/>
                  </a:cubicBezTo>
                  <a:cubicBezTo>
                    <a:pt x="286" y="191"/>
                    <a:pt x="286" y="191"/>
                    <a:pt x="286" y="191"/>
                  </a:cubicBezTo>
                  <a:cubicBezTo>
                    <a:pt x="304" y="169"/>
                    <a:pt x="304" y="169"/>
                    <a:pt x="304" y="169"/>
                  </a:cubicBezTo>
                  <a:cubicBezTo>
                    <a:pt x="319" y="151"/>
                    <a:pt x="319" y="151"/>
                    <a:pt x="319" y="151"/>
                  </a:cubicBezTo>
                  <a:cubicBezTo>
                    <a:pt x="365" y="96"/>
                    <a:pt x="365" y="96"/>
                    <a:pt x="365" y="96"/>
                  </a:cubicBezTo>
                  <a:lnTo>
                    <a:pt x="322" y="44"/>
                  </a:lnTo>
                  <a:close/>
                </a:path>
              </a:pathLst>
            </a:custGeom>
            <a:grp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sz="1800" noProof="1"/>
            </a:p>
          </p:txBody>
        </p:sp>
        <p:sp>
          <p:nvSpPr>
            <p:cNvPr id="11" name="Freeform 51"/>
            <p:cNvSpPr>
              <a:spLocks/>
            </p:cNvSpPr>
            <p:nvPr/>
          </p:nvSpPr>
          <p:spPr bwMode="gray">
            <a:xfrm>
              <a:off x="4965705" y="3906838"/>
              <a:ext cx="2428875" cy="1127125"/>
            </a:xfrm>
            <a:custGeom>
              <a:avLst/>
              <a:gdLst>
                <a:gd name="T0" fmla="*/ 2147483647 w 512"/>
                <a:gd name="T1" fmla="*/ 2147483647 h 236"/>
                <a:gd name="T2" fmla="*/ 2147483647 w 512"/>
                <a:gd name="T3" fmla="*/ 1596682593 h 236"/>
                <a:gd name="T4" fmla="*/ 2147483647 w 512"/>
                <a:gd name="T5" fmla="*/ 2147483647 h 236"/>
                <a:gd name="T6" fmla="*/ 2147483647 w 512"/>
                <a:gd name="T7" fmla="*/ 958008541 h 236"/>
                <a:gd name="T8" fmla="*/ 2147483647 w 512"/>
                <a:gd name="T9" fmla="*/ 479004271 h 236"/>
                <a:gd name="T10" fmla="*/ 2147483647 w 512"/>
                <a:gd name="T11" fmla="*/ 364954533 h 236"/>
                <a:gd name="T12" fmla="*/ 2147483647 w 512"/>
                <a:gd name="T13" fmla="*/ 273714669 h 236"/>
                <a:gd name="T14" fmla="*/ 967697791 w 512"/>
                <a:gd name="T15" fmla="*/ 0 h 236"/>
                <a:gd name="T16" fmla="*/ 450091344 w 512"/>
                <a:gd name="T17" fmla="*/ 1459822909 h 236"/>
                <a:gd name="T18" fmla="*/ 225045672 w 512"/>
                <a:gd name="T19" fmla="*/ 2052876767 h 236"/>
                <a:gd name="T20" fmla="*/ 0 w 512"/>
                <a:gd name="T21" fmla="*/ 2147483647 h 236"/>
                <a:gd name="T22" fmla="*/ 810162552 w 512"/>
                <a:gd name="T23" fmla="*/ 2147483647 h 236"/>
                <a:gd name="T24" fmla="*/ 2147483647 w 512"/>
                <a:gd name="T25" fmla="*/ 2147483647 h 236"/>
                <a:gd name="T26" fmla="*/ 2147483647 w 512"/>
                <a:gd name="T27" fmla="*/ 2147483647 h 236"/>
                <a:gd name="T28" fmla="*/ 2147483647 w 512"/>
                <a:gd name="T29" fmla="*/ 214748364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36"/>
                <a:gd name="T47" fmla="*/ 512 w 51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36">
                  <a:moveTo>
                    <a:pt x="449" y="141"/>
                  </a:moveTo>
                  <a:cubicBezTo>
                    <a:pt x="422" y="70"/>
                    <a:pt x="422" y="70"/>
                    <a:pt x="422" y="70"/>
                  </a:cubicBezTo>
                  <a:cubicBezTo>
                    <a:pt x="365" y="132"/>
                    <a:pt x="270" y="148"/>
                    <a:pt x="194" y="104"/>
                  </a:cubicBezTo>
                  <a:cubicBezTo>
                    <a:pt x="166" y="89"/>
                    <a:pt x="145" y="67"/>
                    <a:pt x="129" y="42"/>
                  </a:cubicBezTo>
                  <a:cubicBezTo>
                    <a:pt x="165" y="21"/>
                    <a:pt x="165" y="21"/>
                    <a:pt x="165" y="21"/>
                  </a:cubicBezTo>
                  <a:cubicBezTo>
                    <a:pt x="137" y="16"/>
                    <a:pt x="137" y="16"/>
                    <a:pt x="137" y="16"/>
                  </a:cubicBezTo>
                  <a:cubicBezTo>
                    <a:pt x="114" y="12"/>
                    <a:pt x="114" y="12"/>
                    <a:pt x="114" y="12"/>
                  </a:cubicBezTo>
                  <a:cubicBezTo>
                    <a:pt x="43" y="0"/>
                    <a:pt x="43" y="0"/>
                    <a:pt x="43" y="0"/>
                  </a:cubicBezTo>
                  <a:cubicBezTo>
                    <a:pt x="20" y="64"/>
                    <a:pt x="20" y="64"/>
                    <a:pt x="20" y="64"/>
                  </a:cubicBezTo>
                  <a:cubicBezTo>
                    <a:pt x="10" y="90"/>
                    <a:pt x="10" y="90"/>
                    <a:pt x="10" y="90"/>
                  </a:cubicBezTo>
                  <a:cubicBezTo>
                    <a:pt x="0" y="116"/>
                    <a:pt x="0" y="116"/>
                    <a:pt x="0" y="116"/>
                  </a:cubicBezTo>
                  <a:cubicBezTo>
                    <a:pt x="36" y="96"/>
                    <a:pt x="36" y="96"/>
                    <a:pt x="36" y="96"/>
                  </a:cubicBezTo>
                  <a:cubicBezTo>
                    <a:pt x="88" y="180"/>
                    <a:pt x="181" y="236"/>
                    <a:pt x="287" y="236"/>
                  </a:cubicBezTo>
                  <a:cubicBezTo>
                    <a:pt x="377" y="236"/>
                    <a:pt x="458" y="195"/>
                    <a:pt x="512" y="130"/>
                  </a:cubicBezTo>
                  <a:lnTo>
                    <a:pt x="449" y="141"/>
                  </a:lnTo>
                  <a:close/>
                </a:path>
              </a:pathLst>
            </a:custGeom>
            <a:grp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sz="1800" noProof="1"/>
            </a:p>
          </p:txBody>
        </p:sp>
        <p:sp>
          <p:nvSpPr>
            <p:cNvPr id="12" name="Freeform 52"/>
            <p:cNvSpPr>
              <a:spLocks/>
            </p:cNvSpPr>
            <p:nvPr/>
          </p:nvSpPr>
          <p:spPr bwMode="gray">
            <a:xfrm>
              <a:off x="6521455" y="2259013"/>
              <a:ext cx="1198562" cy="2244725"/>
            </a:xfrm>
            <a:custGeom>
              <a:avLst/>
              <a:gdLst>
                <a:gd name="T0" fmla="*/ 2147483647 w 252"/>
                <a:gd name="T1" fmla="*/ 2147483647 h 470"/>
                <a:gd name="T2" fmla="*/ 2147483647 w 252"/>
                <a:gd name="T3" fmla="*/ 2147483647 h 470"/>
                <a:gd name="T4" fmla="*/ 180973380 w 252"/>
                <a:gd name="T5" fmla="*/ 0 h 470"/>
                <a:gd name="T6" fmla="*/ 1108451094 w 252"/>
                <a:gd name="T7" fmla="*/ 1117705898 h 470"/>
                <a:gd name="T8" fmla="*/ 0 w 252"/>
                <a:gd name="T9" fmla="*/ 2147483647 h 470"/>
                <a:gd name="T10" fmla="*/ 1176312516 w 252"/>
                <a:gd name="T11" fmla="*/ 2147483647 h 470"/>
                <a:gd name="T12" fmla="*/ 2147483647 w 252"/>
                <a:gd name="T13" fmla="*/ 2147483647 h 470"/>
                <a:gd name="T14" fmla="*/ 1968062703 w 252"/>
                <a:gd name="T15" fmla="*/ 2147483647 h 470"/>
                <a:gd name="T16" fmla="*/ 2147483647 w 252"/>
                <a:gd name="T17" fmla="*/ 2147483647 h 470"/>
                <a:gd name="T18" fmla="*/ 2147483647 w 252"/>
                <a:gd name="T19" fmla="*/ 2147483647 h 470"/>
                <a:gd name="T20" fmla="*/ 2147483647 w 252"/>
                <a:gd name="T21" fmla="*/ 2147483647 h 470"/>
                <a:gd name="T22" fmla="*/ 2147483647 w 252"/>
                <a:gd name="T23" fmla="*/ 2147483647 h 470"/>
                <a:gd name="T24" fmla="*/ 2147483647 w 252"/>
                <a:gd name="T25" fmla="*/ 2147483647 h 470"/>
                <a:gd name="T26" fmla="*/ 2147483647 w 252"/>
                <a:gd name="T27" fmla="*/ 2147483647 h 470"/>
                <a:gd name="T28" fmla="*/ 2147483647 w 252"/>
                <a:gd name="T29" fmla="*/ 2147483647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470"/>
                <a:gd name="T47" fmla="*/ 252 w 252"/>
                <a:gd name="T48" fmla="*/ 470 h 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 h="470">
                  <a:moveTo>
                    <a:pt x="216" y="429"/>
                  </a:moveTo>
                  <a:cubicBezTo>
                    <a:pt x="238" y="387"/>
                    <a:pt x="251" y="339"/>
                    <a:pt x="251" y="288"/>
                  </a:cubicBezTo>
                  <a:cubicBezTo>
                    <a:pt x="251" y="144"/>
                    <a:pt x="146" y="23"/>
                    <a:pt x="8" y="0"/>
                  </a:cubicBezTo>
                  <a:cubicBezTo>
                    <a:pt x="49" y="49"/>
                    <a:pt x="49" y="49"/>
                    <a:pt x="49" y="49"/>
                  </a:cubicBezTo>
                  <a:cubicBezTo>
                    <a:pt x="0" y="107"/>
                    <a:pt x="0" y="107"/>
                    <a:pt x="0" y="107"/>
                  </a:cubicBezTo>
                  <a:cubicBezTo>
                    <a:pt x="18" y="111"/>
                    <a:pt x="35" y="118"/>
                    <a:pt x="52" y="127"/>
                  </a:cubicBezTo>
                  <a:cubicBezTo>
                    <a:pt x="139" y="177"/>
                    <a:pt x="170" y="287"/>
                    <a:pt x="123" y="375"/>
                  </a:cubicBezTo>
                  <a:cubicBezTo>
                    <a:pt x="87" y="354"/>
                    <a:pt x="87" y="354"/>
                    <a:pt x="87" y="354"/>
                  </a:cubicBezTo>
                  <a:cubicBezTo>
                    <a:pt x="97" y="381"/>
                    <a:pt x="97" y="381"/>
                    <a:pt x="97" y="381"/>
                  </a:cubicBezTo>
                  <a:cubicBezTo>
                    <a:pt x="105" y="403"/>
                    <a:pt x="105" y="403"/>
                    <a:pt x="105" y="403"/>
                  </a:cubicBezTo>
                  <a:cubicBezTo>
                    <a:pt x="130" y="470"/>
                    <a:pt x="130" y="470"/>
                    <a:pt x="130" y="470"/>
                  </a:cubicBezTo>
                  <a:cubicBezTo>
                    <a:pt x="197" y="459"/>
                    <a:pt x="197" y="459"/>
                    <a:pt x="197" y="459"/>
                  </a:cubicBezTo>
                  <a:cubicBezTo>
                    <a:pt x="224" y="454"/>
                    <a:pt x="224" y="454"/>
                    <a:pt x="224" y="454"/>
                  </a:cubicBezTo>
                  <a:cubicBezTo>
                    <a:pt x="252" y="450"/>
                    <a:pt x="252" y="450"/>
                    <a:pt x="252" y="450"/>
                  </a:cubicBezTo>
                  <a:lnTo>
                    <a:pt x="216" y="429"/>
                  </a:lnTo>
                  <a:close/>
                </a:path>
              </a:pathLst>
            </a:custGeom>
            <a:grp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sz="1800" noProof="1"/>
            </a:p>
          </p:txBody>
        </p:sp>
      </p:grpSp>
      <p:sp>
        <p:nvSpPr>
          <p:cNvPr id="29700" name="Rectangle 5"/>
          <p:cNvSpPr>
            <a:spLocks noChangeArrowheads="1"/>
          </p:cNvSpPr>
          <p:nvPr/>
        </p:nvSpPr>
        <p:spPr bwMode="gray">
          <a:xfrm>
            <a:off x="4578350" y="1851025"/>
            <a:ext cx="3814763"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8000" tIns="108000" rIns="144000" bIns="72000"/>
          <a:lstStyle/>
          <a:p>
            <a:pPr>
              <a:lnSpc>
                <a:spcPct val="95000"/>
              </a:lnSpc>
              <a:spcAft>
                <a:spcPct val="40000"/>
              </a:spcAft>
              <a:buClr>
                <a:srgbClr val="292929"/>
              </a:buClr>
            </a:pPr>
            <a:r>
              <a:rPr lang="en-GB" altLang="ru-RU" sz="1400" b="1">
                <a:hlinkClick r:id="rId3"/>
              </a:rPr>
              <a:t>Is it necessary to change anything in Russian copyright law, especially in the field of collective management?</a:t>
            </a:r>
            <a:endParaRPr lang="en-GB" altLang="ru-RU" sz="1400" noProof="1"/>
          </a:p>
        </p:txBody>
      </p:sp>
      <p:sp>
        <p:nvSpPr>
          <p:cNvPr id="29701" name="Rectangle 5"/>
          <p:cNvSpPr>
            <a:spLocks noChangeArrowheads="1"/>
          </p:cNvSpPr>
          <p:nvPr/>
        </p:nvSpPr>
        <p:spPr bwMode="gray">
          <a:xfrm>
            <a:off x="6699250" y="4787900"/>
            <a:ext cx="22907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8000" tIns="108000" rIns="144000" bIns="72000"/>
          <a:lstStyle/>
          <a:p>
            <a:pPr algn="r">
              <a:lnSpc>
                <a:spcPct val="95000"/>
              </a:lnSpc>
              <a:spcAft>
                <a:spcPct val="40000"/>
              </a:spcAft>
              <a:buClr>
                <a:srgbClr val="292929"/>
              </a:buClr>
            </a:pPr>
            <a:r>
              <a:rPr lang="en-GB" altLang="ru-RU" sz="1400" b="1">
                <a:hlinkClick r:id="rId4"/>
              </a:rPr>
              <a:t>What to do to bring the Russian law in accordance with universally recognised international standards</a:t>
            </a:r>
            <a:endParaRPr lang="en-GB" altLang="ru-RU" sz="1400" b="1" noProof="1">
              <a:solidFill>
                <a:srgbClr val="0061B2"/>
              </a:solidFill>
            </a:endParaRPr>
          </a:p>
        </p:txBody>
      </p:sp>
      <p:sp>
        <p:nvSpPr>
          <p:cNvPr id="29702" name="Rectangle 5"/>
          <p:cNvSpPr>
            <a:spLocks noChangeArrowheads="1"/>
          </p:cNvSpPr>
          <p:nvPr/>
        </p:nvSpPr>
        <p:spPr bwMode="gray">
          <a:xfrm>
            <a:off x="165100" y="3568700"/>
            <a:ext cx="18605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8000" tIns="108000" rIns="144000" bIns="72000"/>
          <a:lstStyle/>
          <a:p>
            <a:pPr>
              <a:spcBef>
                <a:spcPct val="20000"/>
              </a:spcBef>
            </a:pPr>
            <a:r>
              <a:rPr lang="en-GB" altLang="ru-RU" sz="1400" b="1">
                <a:hlinkClick r:id="rId5"/>
              </a:rPr>
              <a:t>The history of origination and development of institution "Making Available Right" in international and foreign private law</a:t>
            </a:r>
            <a:endParaRPr lang="de-DE" altLang="ru-RU" sz="1400" b="1"/>
          </a:p>
        </p:txBody>
      </p:sp>
      <p:cxnSp>
        <p:nvCxnSpPr>
          <p:cNvPr id="18" name="Gerade Verbindung 17"/>
          <p:cNvCxnSpPr/>
          <p:nvPr/>
        </p:nvCxnSpPr>
        <p:spPr>
          <a:xfrm>
            <a:off x="244475" y="3594100"/>
            <a:ext cx="195421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7292975" y="4787900"/>
            <a:ext cx="154463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rot="5400000" flipH="1" flipV="1">
            <a:off x="4137025" y="2711450"/>
            <a:ext cx="75565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706" name="Text Box 33"/>
          <p:cNvSpPr txBox="1">
            <a:spLocks noChangeArrowheads="1"/>
          </p:cNvSpPr>
          <p:nvPr/>
        </p:nvSpPr>
        <p:spPr bwMode="auto">
          <a:xfrm>
            <a:off x="127000" y="258763"/>
            <a:ext cx="88090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en-GB" altLang="ru-RU" sz="1400" b="1"/>
              <a:t>Do you want to know more?</a:t>
            </a:r>
            <a:endParaRPr lang="en-US" altLang="ru-RU" sz="1400" b="1"/>
          </a:p>
        </p:txBody>
      </p:sp>
      <p:sp>
        <p:nvSpPr>
          <p:cNvPr id="29707" name="Text Box 34"/>
          <p:cNvSpPr txBox="1">
            <a:spLocks noChangeArrowheads="1"/>
          </p:cNvSpPr>
          <p:nvPr/>
        </p:nvSpPr>
        <p:spPr bwMode="gray">
          <a:xfrm>
            <a:off x="3313113" y="3794125"/>
            <a:ext cx="2303462" cy="27463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zh-CN" sz="1200" b="1">
                <a:ea typeface="宋体" pitchFamily="2" charset="-122"/>
                <a:hlinkClick r:id="rId6"/>
              </a:rPr>
              <a:t>http://www.kondrin.com</a:t>
            </a:r>
            <a:endParaRPr lang="en-US" altLang="zh-CN" sz="1200" b="1">
              <a:ea typeface="宋体" pitchFamily="2"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07"/>
          <p:cNvSpPr>
            <a:spLocks noChangeArrowheads="1"/>
          </p:cNvSpPr>
          <p:nvPr/>
        </p:nvSpPr>
        <p:spPr bwMode="gray">
          <a:xfrm>
            <a:off x="4840288" y="2239963"/>
            <a:ext cx="3970337" cy="3060700"/>
          </a:xfrm>
          <a:prstGeom prst="roundRect">
            <a:avLst>
              <a:gd name="adj" fmla="val 2259"/>
            </a:avLst>
          </a:prstGeom>
          <a:solidFill>
            <a:srgbClr val="DDDDDD"/>
          </a:solidFill>
          <a:ln>
            <a:noFill/>
          </a:ln>
          <a:effectLst/>
          <a:extLst>
            <a:ext uri="{91240B29-F687-4F45-9708-019B960494DF}">
              <a14:hiddenLine xmlns:a14="http://schemas.microsoft.com/office/drawing/2010/main" w="28575">
                <a:solidFill>
                  <a:srgbClr val="DDDDDD"/>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123" name="Oval 109"/>
          <p:cNvSpPr>
            <a:spLocks noChangeArrowheads="1"/>
          </p:cNvSpPr>
          <p:nvPr/>
        </p:nvSpPr>
        <p:spPr bwMode="gray">
          <a:xfrm>
            <a:off x="893763" y="2130425"/>
            <a:ext cx="3355975" cy="3355975"/>
          </a:xfrm>
          <a:prstGeom prst="ellipse">
            <a:avLst/>
          </a:prstGeom>
          <a:noFill/>
          <a:ln w="6350" algn="ctr">
            <a:solidFill>
              <a:srgbClr val="000000"/>
            </a:solidFill>
            <a:prstDash val="dash"/>
            <a:round/>
            <a:headEnd/>
            <a:tailEnd/>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72494" name="Oval 110"/>
          <p:cNvSpPr>
            <a:spLocks noChangeArrowheads="1"/>
          </p:cNvSpPr>
          <p:nvPr/>
        </p:nvSpPr>
        <p:spPr bwMode="gray">
          <a:xfrm>
            <a:off x="581025" y="2378075"/>
            <a:ext cx="1143000" cy="1143000"/>
          </a:xfrm>
          <a:prstGeom prst="ellipse">
            <a:avLst/>
          </a:prstGeom>
          <a:gradFill rotWithShape="1">
            <a:gsLst>
              <a:gs pos="0">
                <a:schemeClr val="accent1">
                  <a:gamma/>
                  <a:shade val="56078"/>
                  <a:invGamma/>
                </a:schemeClr>
              </a:gs>
              <a:gs pos="50000">
                <a:schemeClr val="accent1"/>
              </a:gs>
              <a:gs pos="100000">
                <a:schemeClr val="accent1">
                  <a:gamma/>
                  <a:shade val="56078"/>
                  <a:invGamma/>
                </a:schemeClr>
              </a:gs>
            </a:gsLst>
            <a:lin ang="2700000" scaled="1"/>
          </a:gradFill>
          <a:ln w="38100" algn="ctr">
            <a:solidFill>
              <a:srgbClr val="EBF5FF"/>
            </a:solidFill>
            <a:round/>
            <a:headEnd/>
            <a:tailEnd/>
          </a:ln>
          <a:effectLst>
            <a:outerShdw dist="45791" dir="3378596" algn="ctr" rotWithShape="0">
              <a:schemeClr val="tx2">
                <a:alpha val="50000"/>
              </a:schemeClr>
            </a:outerShdw>
          </a:effectLst>
        </p:spPr>
        <p:txBody>
          <a:bodyPr wrap="none" anchor="ctr"/>
          <a:lstStyle/>
          <a:p>
            <a:pPr>
              <a:defRPr/>
            </a:pPr>
            <a:endParaRPr lang="ru-RU">
              <a:cs typeface="+mn-cs"/>
            </a:endParaRPr>
          </a:p>
        </p:txBody>
      </p:sp>
      <p:sp>
        <p:nvSpPr>
          <p:cNvPr id="272495" name="Oval 111"/>
          <p:cNvSpPr>
            <a:spLocks noChangeArrowheads="1"/>
          </p:cNvSpPr>
          <p:nvPr/>
        </p:nvSpPr>
        <p:spPr bwMode="gray">
          <a:xfrm>
            <a:off x="3376613" y="2378075"/>
            <a:ext cx="1143000" cy="1143000"/>
          </a:xfrm>
          <a:prstGeom prst="ellipse">
            <a:avLst/>
          </a:prstGeom>
          <a:gradFill rotWithShape="1">
            <a:gsLst>
              <a:gs pos="0">
                <a:schemeClr val="accent1">
                  <a:gamma/>
                  <a:shade val="56078"/>
                  <a:invGamma/>
                </a:schemeClr>
              </a:gs>
              <a:gs pos="50000">
                <a:schemeClr val="accent1"/>
              </a:gs>
              <a:gs pos="100000">
                <a:schemeClr val="accent1">
                  <a:gamma/>
                  <a:shade val="56078"/>
                  <a:invGamma/>
                </a:schemeClr>
              </a:gs>
            </a:gsLst>
            <a:lin ang="2700000" scaled="1"/>
          </a:gradFill>
          <a:ln w="38100" algn="ctr">
            <a:solidFill>
              <a:srgbClr val="EBF5FF"/>
            </a:solidFill>
            <a:round/>
            <a:headEnd/>
            <a:tailEnd/>
          </a:ln>
          <a:effectLst>
            <a:outerShdw dist="45791" dir="3378596" algn="ctr" rotWithShape="0">
              <a:schemeClr val="tx2">
                <a:alpha val="50000"/>
              </a:schemeClr>
            </a:outerShdw>
          </a:effectLst>
        </p:spPr>
        <p:txBody>
          <a:bodyPr wrap="none" anchor="ctr"/>
          <a:lstStyle/>
          <a:p>
            <a:pPr>
              <a:defRPr/>
            </a:pPr>
            <a:endParaRPr lang="ru-RU">
              <a:cs typeface="+mn-cs"/>
            </a:endParaRPr>
          </a:p>
        </p:txBody>
      </p:sp>
      <p:sp>
        <p:nvSpPr>
          <p:cNvPr id="272496" name="Oval 112"/>
          <p:cNvSpPr>
            <a:spLocks noChangeArrowheads="1"/>
          </p:cNvSpPr>
          <p:nvPr/>
        </p:nvSpPr>
        <p:spPr bwMode="gray">
          <a:xfrm>
            <a:off x="2030413" y="4891088"/>
            <a:ext cx="1143000" cy="1143000"/>
          </a:xfrm>
          <a:prstGeom prst="ellipse">
            <a:avLst/>
          </a:prstGeom>
          <a:gradFill rotWithShape="1">
            <a:gsLst>
              <a:gs pos="0">
                <a:schemeClr val="accent1">
                  <a:gamma/>
                  <a:shade val="56078"/>
                  <a:invGamma/>
                </a:schemeClr>
              </a:gs>
              <a:gs pos="50000">
                <a:schemeClr val="accent1"/>
              </a:gs>
              <a:gs pos="100000">
                <a:schemeClr val="accent1">
                  <a:gamma/>
                  <a:shade val="56078"/>
                  <a:invGamma/>
                </a:schemeClr>
              </a:gs>
            </a:gsLst>
            <a:lin ang="2700000" scaled="1"/>
          </a:gradFill>
          <a:ln w="38100" algn="ctr">
            <a:solidFill>
              <a:srgbClr val="EBF5FF"/>
            </a:solidFill>
            <a:round/>
            <a:headEnd/>
            <a:tailEnd/>
          </a:ln>
          <a:effectLst>
            <a:outerShdw dist="45791" dir="3378596" algn="ctr" rotWithShape="0">
              <a:schemeClr val="tx2">
                <a:alpha val="50000"/>
              </a:schemeClr>
            </a:outerShdw>
          </a:effectLst>
        </p:spPr>
        <p:txBody>
          <a:bodyPr wrap="none" anchor="ctr"/>
          <a:lstStyle/>
          <a:p>
            <a:pPr>
              <a:defRPr/>
            </a:pPr>
            <a:endParaRPr lang="ru-RU">
              <a:cs typeface="+mn-cs"/>
            </a:endParaRPr>
          </a:p>
        </p:txBody>
      </p:sp>
      <p:sp>
        <p:nvSpPr>
          <p:cNvPr id="5127" name="Oval 113"/>
          <p:cNvSpPr>
            <a:spLocks noChangeArrowheads="1"/>
          </p:cNvSpPr>
          <p:nvPr/>
        </p:nvSpPr>
        <p:spPr bwMode="gray">
          <a:xfrm>
            <a:off x="2163763" y="1789113"/>
            <a:ext cx="777875" cy="777875"/>
          </a:xfrm>
          <a:prstGeom prst="ellipse">
            <a:avLst/>
          </a:prstGeom>
          <a:solidFill>
            <a:srgbClr val="99CCFF"/>
          </a:solidFill>
          <a:ln w="38100" algn="ctr">
            <a:solidFill>
              <a:srgbClr val="D2E3E8"/>
            </a:solidFill>
            <a:round/>
            <a:headEnd/>
            <a:tailEnd/>
          </a:ln>
          <a:effectLst/>
          <a:extLst>
            <a:ext uri="{AF507438-7753-43E0-B8FC-AC1667EBCBE1}">
              <a14:hiddenEffects xmlns:a14="http://schemas.microsoft.com/office/drawing/2010/main">
                <a:effectLst>
                  <a:outerShdw dist="45791" dir="3378596" algn="ctr" rotWithShape="0">
                    <a:schemeClr val="tx2">
                      <a:alpha val="50000"/>
                    </a:schemeClr>
                  </a:outerShdw>
                </a:effectLst>
              </a14:hiddenEffects>
            </a:ext>
          </a:extLst>
        </p:spPr>
        <p:txBody>
          <a:bodyPr wrap="none" anchor="ctr"/>
          <a:lstStyle/>
          <a:p>
            <a:endParaRPr lang="ru-RU"/>
          </a:p>
        </p:txBody>
      </p:sp>
      <p:sp>
        <p:nvSpPr>
          <p:cNvPr id="5128" name="Oval 114"/>
          <p:cNvSpPr>
            <a:spLocks noChangeArrowheads="1"/>
          </p:cNvSpPr>
          <p:nvPr/>
        </p:nvSpPr>
        <p:spPr bwMode="gray">
          <a:xfrm>
            <a:off x="3621088" y="4160838"/>
            <a:ext cx="777875" cy="777875"/>
          </a:xfrm>
          <a:prstGeom prst="ellipse">
            <a:avLst/>
          </a:prstGeom>
          <a:solidFill>
            <a:srgbClr val="99CCFF"/>
          </a:solidFill>
          <a:ln w="38100" algn="ctr">
            <a:solidFill>
              <a:srgbClr val="D2E3E8"/>
            </a:solidFill>
            <a:round/>
            <a:headEnd/>
            <a:tailEnd/>
          </a:ln>
          <a:effectLst/>
          <a:extLst>
            <a:ext uri="{AF507438-7753-43E0-B8FC-AC1667EBCBE1}">
              <a14:hiddenEffects xmlns:a14="http://schemas.microsoft.com/office/drawing/2010/main">
                <a:effectLst>
                  <a:outerShdw dist="45791" dir="3378596" algn="ctr" rotWithShape="0">
                    <a:schemeClr val="tx2">
                      <a:alpha val="50000"/>
                    </a:schemeClr>
                  </a:outerShdw>
                </a:effectLst>
              </a14:hiddenEffects>
            </a:ext>
          </a:extLst>
        </p:spPr>
        <p:txBody>
          <a:bodyPr wrap="none" anchor="ctr"/>
          <a:lstStyle/>
          <a:p>
            <a:endParaRPr lang="ru-RU"/>
          </a:p>
        </p:txBody>
      </p:sp>
      <p:sp>
        <p:nvSpPr>
          <p:cNvPr id="5129" name="Oval 115"/>
          <p:cNvSpPr>
            <a:spLocks noChangeArrowheads="1"/>
          </p:cNvSpPr>
          <p:nvPr/>
        </p:nvSpPr>
        <p:spPr bwMode="gray">
          <a:xfrm>
            <a:off x="698500" y="4198938"/>
            <a:ext cx="777875" cy="777875"/>
          </a:xfrm>
          <a:prstGeom prst="ellipse">
            <a:avLst/>
          </a:prstGeom>
          <a:solidFill>
            <a:srgbClr val="99CCFF"/>
          </a:solidFill>
          <a:ln w="38100" algn="ctr">
            <a:solidFill>
              <a:srgbClr val="D2E3E8"/>
            </a:solidFill>
            <a:round/>
            <a:headEnd/>
            <a:tailEnd/>
          </a:ln>
          <a:effectLst/>
          <a:extLst>
            <a:ext uri="{AF507438-7753-43E0-B8FC-AC1667EBCBE1}">
              <a14:hiddenEffects xmlns:a14="http://schemas.microsoft.com/office/drawing/2010/main">
                <a:effectLst>
                  <a:outerShdw dist="45791" dir="3378596" algn="ctr" rotWithShape="0">
                    <a:schemeClr val="tx2">
                      <a:alpha val="50000"/>
                    </a:schemeClr>
                  </a:outerShdw>
                </a:effectLst>
              </a14:hiddenEffects>
            </a:ext>
          </a:extLst>
        </p:spPr>
        <p:txBody>
          <a:bodyPr wrap="none" anchor="ctr"/>
          <a:lstStyle/>
          <a:p>
            <a:endParaRPr lang="ru-RU"/>
          </a:p>
        </p:txBody>
      </p:sp>
      <p:cxnSp>
        <p:nvCxnSpPr>
          <p:cNvPr id="5130" name="AutoShape 116"/>
          <p:cNvCxnSpPr>
            <a:cxnSpLocks noChangeShapeType="1"/>
            <a:stCxn id="272496" idx="0"/>
          </p:cNvCxnSpPr>
          <p:nvPr/>
        </p:nvCxnSpPr>
        <p:spPr bwMode="gray">
          <a:xfrm flipH="1" flipV="1">
            <a:off x="2592388" y="4419600"/>
            <a:ext cx="9525" cy="45243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1" name="AutoShape 117"/>
          <p:cNvCxnSpPr>
            <a:cxnSpLocks noChangeShapeType="1"/>
            <a:stCxn id="272495" idx="3"/>
          </p:cNvCxnSpPr>
          <p:nvPr/>
        </p:nvCxnSpPr>
        <p:spPr bwMode="gray">
          <a:xfrm flipH="1">
            <a:off x="3132138" y="3373438"/>
            <a:ext cx="411162" cy="1095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2" name="AutoShape 118"/>
          <p:cNvCxnSpPr>
            <a:cxnSpLocks noChangeShapeType="1"/>
            <a:stCxn id="272494" idx="5"/>
          </p:cNvCxnSpPr>
          <p:nvPr/>
        </p:nvCxnSpPr>
        <p:spPr bwMode="gray">
          <a:xfrm>
            <a:off x="1557338" y="3373438"/>
            <a:ext cx="495300" cy="1095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3" name="Rectangle 119"/>
          <p:cNvSpPr>
            <a:spLocks noChangeArrowheads="1"/>
          </p:cNvSpPr>
          <p:nvPr/>
        </p:nvSpPr>
        <p:spPr bwMode="gray">
          <a:xfrm>
            <a:off x="3695700" y="2749550"/>
            <a:ext cx="569913" cy="3968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zh-CN" b="1"/>
              <a:t>2</a:t>
            </a:r>
            <a:endParaRPr lang="en-US" altLang="zh-CN" b="1">
              <a:ea typeface="宋体" pitchFamily="2" charset="-122"/>
            </a:endParaRPr>
          </a:p>
        </p:txBody>
      </p:sp>
      <p:sp>
        <p:nvSpPr>
          <p:cNvPr id="5134" name="Rectangle 120"/>
          <p:cNvSpPr>
            <a:spLocks noChangeArrowheads="1"/>
          </p:cNvSpPr>
          <p:nvPr/>
        </p:nvSpPr>
        <p:spPr bwMode="gray">
          <a:xfrm>
            <a:off x="2230438" y="5300663"/>
            <a:ext cx="727075" cy="3968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zh-CN" b="1"/>
              <a:t>3</a:t>
            </a:r>
            <a:endParaRPr lang="en-US" altLang="zh-CN" b="1">
              <a:ea typeface="宋体" pitchFamily="2" charset="-122"/>
            </a:endParaRPr>
          </a:p>
        </p:txBody>
      </p:sp>
      <p:sp>
        <p:nvSpPr>
          <p:cNvPr id="5135" name="Rectangle 121"/>
          <p:cNvSpPr>
            <a:spLocks noChangeArrowheads="1"/>
          </p:cNvSpPr>
          <p:nvPr/>
        </p:nvSpPr>
        <p:spPr bwMode="gray">
          <a:xfrm>
            <a:off x="874713" y="2806700"/>
            <a:ext cx="503237" cy="3968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zh-CN" b="1"/>
              <a:t>1</a:t>
            </a:r>
            <a:endParaRPr lang="en-US" altLang="zh-CN" b="1">
              <a:ea typeface="宋体" pitchFamily="2" charset="-122"/>
            </a:endParaRPr>
          </a:p>
        </p:txBody>
      </p:sp>
      <p:sp>
        <p:nvSpPr>
          <p:cNvPr id="272506" name="Text Box 122"/>
          <p:cNvSpPr txBox="1">
            <a:spLocks noChangeArrowheads="1"/>
          </p:cNvSpPr>
          <p:nvPr/>
        </p:nvSpPr>
        <p:spPr bwMode="gray">
          <a:xfrm>
            <a:off x="2170113" y="2012950"/>
            <a:ext cx="806450" cy="30480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ru-RU" altLang="zh-CN" sz="1400" b="1">
                <a:solidFill>
                  <a:srgbClr val="003300"/>
                </a:solidFill>
                <a:cs typeface="+mn-cs"/>
              </a:rPr>
              <a:t>2006</a:t>
            </a:r>
            <a:endParaRPr lang="en-US" altLang="zh-CN" sz="1400" b="1">
              <a:solidFill>
                <a:srgbClr val="003300"/>
              </a:solidFill>
              <a:ea typeface="宋体" pitchFamily="2" charset="-122"/>
              <a:cs typeface="+mn-cs"/>
            </a:endParaRPr>
          </a:p>
        </p:txBody>
      </p:sp>
      <p:sp>
        <p:nvSpPr>
          <p:cNvPr id="272507" name="Text Box 123"/>
          <p:cNvSpPr txBox="1">
            <a:spLocks noChangeArrowheads="1"/>
          </p:cNvSpPr>
          <p:nvPr/>
        </p:nvSpPr>
        <p:spPr bwMode="gray">
          <a:xfrm>
            <a:off x="666750" y="4413250"/>
            <a:ext cx="806450" cy="30480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altLang="zh-CN" sz="1400" b="1">
                <a:solidFill>
                  <a:srgbClr val="003300"/>
                </a:solidFill>
                <a:ea typeface="宋体" pitchFamily="2" charset="-122"/>
                <a:cs typeface="+mn-cs"/>
              </a:rPr>
              <a:t>2004</a:t>
            </a:r>
          </a:p>
        </p:txBody>
      </p:sp>
      <p:sp>
        <p:nvSpPr>
          <p:cNvPr id="272508" name="Text Box 124"/>
          <p:cNvSpPr txBox="1">
            <a:spLocks noChangeArrowheads="1"/>
          </p:cNvSpPr>
          <p:nvPr/>
        </p:nvSpPr>
        <p:spPr bwMode="gray">
          <a:xfrm>
            <a:off x="3594100" y="4413250"/>
            <a:ext cx="806450" cy="30480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ru-RU" altLang="zh-CN" sz="1400" b="1">
                <a:solidFill>
                  <a:srgbClr val="003300"/>
                </a:solidFill>
                <a:cs typeface="+mn-cs"/>
              </a:rPr>
              <a:t>2008</a:t>
            </a:r>
            <a:endParaRPr lang="en-US" altLang="zh-CN" sz="1400" b="1">
              <a:solidFill>
                <a:srgbClr val="003300"/>
              </a:solidFill>
              <a:ea typeface="宋体" pitchFamily="2" charset="-122"/>
              <a:cs typeface="+mn-cs"/>
            </a:endParaRPr>
          </a:p>
        </p:txBody>
      </p:sp>
      <p:sp>
        <p:nvSpPr>
          <p:cNvPr id="272509" name="Rectangle 125"/>
          <p:cNvSpPr>
            <a:spLocks noChangeArrowheads="1"/>
          </p:cNvSpPr>
          <p:nvPr/>
        </p:nvSpPr>
        <p:spPr bwMode="auto">
          <a:xfrm>
            <a:off x="5016500" y="2678113"/>
            <a:ext cx="3700463" cy="250507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defRPr/>
            </a:pPr>
            <a:r>
              <a:rPr lang="en-US" altLang="zh-CN" sz="1600" b="1" dirty="0">
                <a:solidFill>
                  <a:srgbClr val="FF6600"/>
                </a:solidFill>
                <a:ea typeface="宋体" pitchFamily="2" charset="-122"/>
                <a:cs typeface="+mn-cs"/>
              </a:rPr>
              <a:t>1. Introduction in legislation</a:t>
            </a:r>
            <a:r>
              <a:rPr lang="en-US" altLang="zh-CN" sz="1400" b="1" dirty="0">
                <a:ea typeface="宋体" pitchFamily="2" charset="-122"/>
                <a:cs typeface="+mn-cs"/>
              </a:rPr>
              <a:t>   </a:t>
            </a:r>
          </a:p>
          <a:p>
            <a:pPr marL="285750" indent="-285750">
              <a:lnSpc>
                <a:spcPct val="120000"/>
              </a:lnSpc>
              <a:buFontTx/>
              <a:buChar char="-"/>
              <a:defRPr/>
            </a:pPr>
            <a:r>
              <a:rPr lang="en-US" altLang="zh-CN" sz="1400" b="1" dirty="0">
                <a:ea typeface="宋体" pitchFamily="2" charset="-122"/>
                <a:cs typeface="+mn-cs"/>
              </a:rPr>
              <a:t>Federal act № 72-FA 20 July 2004</a:t>
            </a:r>
          </a:p>
          <a:p>
            <a:pPr>
              <a:lnSpc>
                <a:spcPct val="120000"/>
              </a:lnSpc>
              <a:defRPr/>
            </a:pPr>
            <a:endParaRPr lang="en-US" altLang="zh-CN" sz="1400" b="1" dirty="0">
              <a:ea typeface="宋体" pitchFamily="2" charset="-122"/>
              <a:cs typeface="+mn-cs"/>
            </a:endParaRPr>
          </a:p>
          <a:p>
            <a:pPr>
              <a:defRPr/>
            </a:pPr>
            <a:r>
              <a:rPr lang="en-US" altLang="zh-CN" sz="1600" b="1" dirty="0">
                <a:solidFill>
                  <a:srgbClr val="FF6600"/>
                </a:solidFill>
                <a:ea typeface="宋体" pitchFamily="2" charset="-122"/>
                <a:cs typeface="+mn-cs"/>
              </a:rPr>
              <a:t>2. Entry into force</a:t>
            </a:r>
          </a:p>
          <a:p>
            <a:pPr marL="285750" indent="-285750">
              <a:buFontTx/>
              <a:buChar char="-"/>
              <a:defRPr/>
            </a:pPr>
            <a:r>
              <a:rPr lang="en-US" altLang="zh-CN" sz="1400" b="1" dirty="0">
                <a:ea typeface="宋体" pitchFamily="2" charset="-122"/>
                <a:cs typeface="+mn-cs"/>
              </a:rPr>
              <a:t>in Russia on 1 January 2006</a:t>
            </a:r>
          </a:p>
          <a:p>
            <a:pPr>
              <a:defRPr/>
            </a:pPr>
            <a:endParaRPr lang="en-US" altLang="zh-CN" sz="1400" b="1" dirty="0">
              <a:ea typeface="宋体" pitchFamily="2" charset="-122"/>
              <a:cs typeface="+mn-cs"/>
            </a:endParaRPr>
          </a:p>
          <a:p>
            <a:pPr>
              <a:defRPr/>
            </a:pPr>
            <a:r>
              <a:rPr lang="en-US" altLang="zh-CN" sz="1600" b="1" dirty="0">
                <a:solidFill>
                  <a:srgbClr val="FF6600"/>
                </a:solidFill>
                <a:ea typeface="宋体" pitchFamily="2" charset="-122"/>
                <a:cs typeface="+mn-cs"/>
              </a:rPr>
              <a:t>3. Amendment</a:t>
            </a:r>
            <a:r>
              <a:rPr lang="en-US" altLang="zh-CN" sz="1800" b="1" dirty="0">
                <a:ea typeface="宋体" pitchFamily="2" charset="-122"/>
                <a:cs typeface="+mn-cs"/>
              </a:rPr>
              <a:t> </a:t>
            </a:r>
          </a:p>
          <a:p>
            <a:pPr>
              <a:defRPr/>
            </a:pPr>
            <a:r>
              <a:rPr lang="en-US" altLang="zh-CN" sz="1400" b="1" dirty="0">
                <a:ea typeface="宋体" pitchFamily="2" charset="-122"/>
                <a:cs typeface="+mn-cs"/>
              </a:rPr>
              <a:t>- IV part of Russian civil code of Russian Federation enacted on 18 December 2006    - Entered into force on 1 January 2008</a:t>
            </a:r>
          </a:p>
        </p:txBody>
      </p:sp>
      <p:pic>
        <p:nvPicPr>
          <p:cNvPr id="5140" name="Picture 126"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008188" y="3182938"/>
            <a:ext cx="1100137" cy="1174750"/>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99CCFF"/>
                </a:solidFill>
                <a:miter lim="800000"/>
                <a:headEnd/>
                <a:tailEnd/>
              </a14:hiddenLine>
            </a:ext>
          </a:extLst>
        </p:spPr>
      </p:pic>
      <p:sp>
        <p:nvSpPr>
          <p:cNvPr id="5141" name="AutoShape 127"/>
          <p:cNvSpPr>
            <a:spLocks noChangeArrowheads="1"/>
          </p:cNvSpPr>
          <p:nvPr/>
        </p:nvSpPr>
        <p:spPr bwMode="gray">
          <a:xfrm>
            <a:off x="4981575" y="1962150"/>
            <a:ext cx="3686175" cy="501650"/>
          </a:xfrm>
          <a:prstGeom prst="roundRect">
            <a:avLst>
              <a:gd name="adj" fmla="val 0"/>
            </a:avLst>
          </a:prstGeom>
          <a:solidFill>
            <a:srgbClr val="00CCFF"/>
          </a:solidFill>
          <a:ln w="19050" algn="ctr">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142" name="Text Box 128"/>
          <p:cNvSpPr txBox="1">
            <a:spLocks noChangeArrowheads="1"/>
          </p:cNvSpPr>
          <p:nvPr/>
        </p:nvSpPr>
        <p:spPr bwMode="gray">
          <a:xfrm>
            <a:off x="5210175" y="1971675"/>
            <a:ext cx="333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zh-CN" sz="1400" b="1">
                <a:solidFill>
                  <a:srgbClr val="FFFFFF"/>
                </a:solidFill>
                <a:ea typeface="宋体" pitchFamily="2" charset="-122"/>
              </a:rPr>
              <a:t>Making available right</a:t>
            </a:r>
          </a:p>
        </p:txBody>
      </p:sp>
      <p:sp>
        <p:nvSpPr>
          <p:cNvPr id="5143" name="Text Box 130"/>
          <p:cNvSpPr txBox="1">
            <a:spLocks noChangeArrowheads="1"/>
          </p:cNvSpPr>
          <p:nvPr/>
        </p:nvSpPr>
        <p:spPr bwMode="auto">
          <a:xfrm>
            <a:off x="173038" y="112713"/>
            <a:ext cx="8661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en-US" altLang="ru-RU" sz="1400" b="1"/>
              <a:t>Three stages of development of making available right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47" name="Rectangle 3"/>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48" name="Rectangle 4"/>
          <p:cNvSpPr>
            <a:spLocks noChangeArrowheads="1"/>
          </p:cNvSpPr>
          <p:nvPr/>
        </p:nvSpPr>
        <p:spPr bwMode="auto">
          <a:xfrm rot="5400000">
            <a:off x="4730750" y="25590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49" name="Rectangle 5"/>
          <p:cNvSpPr>
            <a:spLocks noChangeArrowheads="1"/>
          </p:cNvSpPr>
          <p:nvPr/>
        </p:nvSpPr>
        <p:spPr bwMode="auto">
          <a:xfrm rot="5400000">
            <a:off x="4645025"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50" name="Rectangle 6"/>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51" name="Rectangle 11"/>
          <p:cNvSpPr>
            <a:spLocks noChangeArrowheads="1"/>
          </p:cNvSpPr>
          <p:nvPr/>
        </p:nvSpPr>
        <p:spPr bwMode="gray">
          <a:xfrm>
            <a:off x="5062538" y="1062038"/>
            <a:ext cx="3757612" cy="663575"/>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en-US" altLang="ru-RU" sz="1600" b="1">
                <a:solidFill>
                  <a:schemeClr val="bg1"/>
                </a:solidFill>
              </a:rPr>
              <a:t>Article 8 WCT</a:t>
            </a:r>
            <a:endParaRPr lang="en-US" altLang="ru-RU" sz="1600" b="1" noProof="1">
              <a:solidFill>
                <a:schemeClr val="bg1"/>
              </a:solidFill>
            </a:endParaRPr>
          </a:p>
        </p:txBody>
      </p:sp>
      <p:sp>
        <p:nvSpPr>
          <p:cNvPr id="6152" name="Rectangle 13"/>
          <p:cNvSpPr>
            <a:spLocks noChangeArrowheads="1"/>
          </p:cNvSpPr>
          <p:nvPr/>
        </p:nvSpPr>
        <p:spPr bwMode="gray">
          <a:xfrm>
            <a:off x="131763" y="1031875"/>
            <a:ext cx="3960812" cy="650875"/>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pt-BR" altLang="ru-RU" sz="1600" b="1">
                <a:solidFill>
                  <a:schemeClr val="bg1"/>
                </a:solidFill>
              </a:rPr>
              <a:t>CA, article 16 item 2 paragraph 11</a:t>
            </a:r>
            <a:endParaRPr lang="pt-BR" altLang="ru-RU" sz="1600" b="1" noProof="1">
              <a:solidFill>
                <a:schemeClr val="bg1"/>
              </a:solidFill>
            </a:endParaRPr>
          </a:p>
        </p:txBody>
      </p:sp>
      <p:sp>
        <p:nvSpPr>
          <p:cNvPr id="6153" name="Rectangle 5"/>
          <p:cNvSpPr>
            <a:spLocks noChangeArrowheads="1"/>
          </p:cNvSpPr>
          <p:nvPr/>
        </p:nvSpPr>
        <p:spPr bwMode="gray">
          <a:xfrm>
            <a:off x="5062538" y="1692275"/>
            <a:ext cx="3757612" cy="290988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r>
              <a:rPr lang="en-US" altLang="ru-RU" sz="1400" b="1"/>
              <a:t>Without prejudice to the provisions of Articles 11(1)(ii), 11bis(1)(i) and (ii), 11ter(1)(ii), 14(1)(ii) and 14bis(1) of the Berne Convention, authors of literary and artistic works shall enjoy the exclusive right of authorizing </a:t>
            </a:r>
            <a:r>
              <a:rPr lang="en-US" altLang="ru-RU" sz="1400" b="1" u="sng">
                <a:solidFill>
                  <a:srgbClr val="FF0000"/>
                </a:solidFill>
              </a:rPr>
              <a:t>any communication</a:t>
            </a:r>
            <a:r>
              <a:rPr lang="en-US" altLang="ru-RU" sz="1400" b="1"/>
              <a:t> to the public of their works, </a:t>
            </a:r>
            <a:r>
              <a:rPr lang="en-US" altLang="ru-RU" sz="1400" b="1" u="sng">
                <a:solidFill>
                  <a:srgbClr val="FF0000"/>
                </a:solidFill>
              </a:rPr>
              <a:t>by wire or wireless means</a:t>
            </a:r>
            <a:r>
              <a:rPr lang="en-US" altLang="ru-RU" sz="1400" b="1"/>
              <a:t>, including the making available to the public of their works in such a way that </a:t>
            </a:r>
            <a:r>
              <a:rPr lang="en-US" altLang="ru-RU" sz="1400" b="1" u="sng">
                <a:solidFill>
                  <a:srgbClr val="FF0000"/>
                </a:solidFill>
              </a:rPr>
              <a:t>members of the public</a:t>
            </a:r>
            <a:r>
              <a:rPr lang="en-US" altLang="ru-RU" sz="1400" b="1"/>
              <a:t> may access these works from a place and at a time individually chosen by them.</a:t>
            </a:r>
            <a:endParaRPr lang="en-US" altLang="ru-RU" sz="1400" b="1" noProof="1"/>
          </a:p>
        </p:txBody>
      </p:sp>
      <p:sp>
        <p:nvSpPr>
          <p:cNvPr id="6154" name="Rectangle 14"/>
          <p:cNvSpPr>
            <a:spLocks noChangeArrowheads="1"/>
          </p:cNvSpPr>
          <p:nvPr/>
        </p:nvSpPr>
        <p:spPr bwMode="gray">
          <a:xfrm>
            <a:off x="149225" y="1660525"/>
            <a:ext cx="3932238" cy="289718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r>
              <a:rPr lang="en-US" altLang="ru-RU" sz="1400" b="1"/>
              <a:t>to communicate the work in such a way that </a:t>
            </a:r>
            <a:r>
              <a:rPr lang="en-US" altLang="ru-RU" sz="1400" b="1" u="sng">
                <a:solidFill>
                  <a:srgbClr val="FF0000"/>
                </a:solidFill>
              </a:rPr>
              <a:t>any person</a:t>
            </a:r>
            <a:r>
              <a:rPr lang="en-US" altLang="ru-RU" sz="1400" b="1"/>
              <a:t> may access it </a:t>
            </a:r>
            <a:r>
              <a:rPr lang="en-US" altLang="ru-RU" sz="1400" b="1" u="sng">
                <a:solidFill>
                  <a:srgbClr val="FF0000"/>
                </a:solidFill>
              </a:rPr>
              <a:t>in interactive regime</a:t>
            </a:r>
            <a:r>
              <a:rPr lang="en-US" altLang="ru-RU" sz="1400" b="1"/>
              <a:t> from any place and at any time individually chosen by that person (making available right)</a:t>
            </a:r>
            <a:endParaRPr lang="fr-FR" altLang="ru-RU" sz="1400" b="1"/>
          </a:p>
        </p:txBody>
      </p:sp>
      <p:sp>
        <p:nvSpPr>
          <p:cNvPr id="6155" name="Rectangle 11"/>
          <p:cNvSpPr>
            <a:spLocks noChangeArrowheads="1"/>
          </p:cNvSpPr>
          <p:nvPr/>
        </p:nvSpPr>
        <p:spPr bwMode="gray">
          <a:xfrm>
            <a:off x="300038" y="187325"/>
            <a:ext cx="85201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lnSpc>
                <a:spcPct val="90000"/>
              </a:lnSpc>
            </a:pPr>
            <a:r>
              <a:rPr lang="en-US" altLang="ru-RU" sz="1400" b="1"/>
              <a:t>Copyright Act of RF (CA) and WCT</a:t>
            </a:r>
            <a:endParaRPr lang="en-GB" altLang="ru-RU" sz="1400" b="1"/>
          </a:p>
        </p:txBody>
      </p:sp>
      <p:sp>
        <p:nvSpPr>
          <p:cNvPr id="6156" name="AutoShape 41"/>
          <p:cNvSpPr>
            <a:spLocks noChangeArrowheads="1"/>
          </p:cNvSpPr>
          <p:nvPr/>
        </p:nvSpPr>
        <p:spPr bwMode="auto">
          <a:xfrm flipH="1">
            <a:off x="3825875" y="14446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6157" name="AutoShape 18"/>
          <p:cNvSpPr>
            <a:spLocks noChangeArrowheads="1"/>
          </p:cNvSpPr>
          <p:nvPr/>
        </p:nvSpPr>
        <p:spPr bwMode="auto">
          <a:xfrm>
            <a:off x="4635500" y="14446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6158" name="Rectangle 14"/>
          <p:cNvSpPr>
            <a:spLocks noChangeArrowheads="1"/>
          </p:cNvSpPr>
          <p:nvPr/>
        </p:nvSpPr>
        <p:spPr bwMode="gray">
          <a:xfrm>
            <a:off x="827088" y="4627563"/>
            <a:ext cx="8026400" cy="1265237"/>
          </a:xfrm>
          <a:prstGeom prst="rect">
            <a:avLst/>
          </a:prstGeom>
          <a:solidFill>
            <a:schemeClr val="bg1"/>
          </a:solidFill>
          <a:ln w="12700">
            <a:solidFill>
              <a:srgbClr val="DDDDDD"/>
            </a:solidFill>
            <a:miter lim="800000"/>
            <a:headEnd/>
            <a:tailEnd/>
          </a:ln>
          <a:effectLst/>
          <a:extLst>
            <a:ext uri="{AF507438-7753-43E0-B8FC-AC1667EBCBE1}">
              <a14:hiddenEffects xmlns:a14="http://schemas.microsoft.com/office/drawing/2010/main">
                <a:effectLst>
                  <a:outerShdw dist="53882" dir="2700000" algn="ctr" rotWithShape="0">
                    <a:srgbClr val="808080">
                      <a:alpha val="50000"/>
                    </a:srgbClr>
                  </a:outerShdw>
                </a:effectLst>
              </a14:hiddenEffects>
            </a:ext>
          </a:extLst>
        </p:spPr>
        <p:txBody>
          <a:bodyPr lIns="108000" tIns="108000" rIns="144000" bIns="72000" anchor="ctr"/>
          <a:lstStyle/>
          <a:p>
            <a:pPr marL="190500" indent="-190500" algn="ctr">
              <a:lnSpc>
                <a:spcPct val="90000"/>
              </a:lnSpc>
              <a:spcAft>
                <a:spcPct val="20000"/>
              </a:spcAft>
              <a:buClr>
                <a:srgbClr val="292929"/>
              </a:buClr>
              <a:buFont typeface="Wingdings" pitchFamily="2" charset="2"/>
              <a:buNone/>
            </a:pPr>
            <a:r>
              <a:rPr lang="en-US" altLang="ru-RU" sz="1200" b="1"/>
              <a:t>The wording used in article 16 of CA materially differs from wording used in Article 8 of WCT</a:t>
            </a:r>
          </a:p>
          <a:p>
            <a:pPr marL="190500" indent="-190500" algn="ctr">
              <a:lnSpc>
                <a:spcPct val="90000"/>
              </a:lnSpc>
              <a:spcAft>
                <a:spcPct val="20000"/>
              </a:spcAft>
              <a:buClr>
                <a:srgbClr val="292929"/>
              </a:buClr>
              <a:buFont typeface="Wingdings" pitchFamily="2" charset="2"/>
              <a:buNone/>
            </a:pPr>
            <a:r>
              <a:rPr lang="en-US" altLang="ru-RU" sz="1200" b="1" u="sng">
                <a:solidFill>
                  <a:srgbClr val="FF0000"/>
                </a:solidFill>
              </a:rPr>
              <a:t>(The main differences: definition of “public”; level of interactivity and scope of authority under making available right)</a:t>
            </a:r>
            <a:endParaRPr lang="en-GB" altLang="ru-RU" sz="1200" b="1" u="sng">
              <a:solidFill>
                <a:srgbClr val="FF0000"/>
              </a:solidFill>
            </a:endParaRPr>
          </a:p>
        </p:txBody>
      </p:sp>
      <p:sp>
        <p:nvSpPr>
          <p:cNvPr id="6159" name="Rectangle 14"/>
          <p:cNvSpPr>
            <a:spLocks noChangeArrowheads="1"/>
          </p:cNvSpPr>
          <p:nvPr/>
        </p:nvSpPr>
        <p:spPr bwMode="gray">
          <a:xfrm rot="-5400000">
            <a:off x="23812" y="4932363"/>
            <a:ext cx="1019175" cy="419100"/>
          </a:xfrm>
          <a:prstGeom prst="rect">
            <a:avLst/>
          </a:prstGeom>
          <a:solidFill>
            <a:srgbClr val="C40505"/>
          </a:solidFill>
          <a:ln w="12700">
            <a:solidFill>
              <a:srgbClr val="9F9F9F"/>
            </a:solidFill>
            <a:miter lim="800000"/>
            <a:headEnd/>
            <a:tailEnd/>
          </a:ln>
          <a:effectLst>
            <a:outerShdw dist="53882" dir="2700000" algn="ctr" rotWithShape="0">
              <a:srgbClr val="808080">
                <a:alpha val="50000"/>
              </a:srgbClr>
            </a:outerShdw>
          </a:effectLst>
        </p:spPr>
        <p:txBody>
          <a:bodyPr lIns="0" tIns="0" rIns="0" bIns="0" anchor="ctr"/>
          <a:lstStyle/>
          <a:p>
            <a:pPr marL="190500" indent="-190500" algn="ctr">
              <a:lnSpc>
                <a:spcPct val="90000"/>
              </a:lnSpc>
              <a:spcAft>
                <a:spcPct val="20000"/>
              </a:spcAft>
              <a:buClr>
                <a:srgbClr val="292929"/>
              </a:buClr>
              <a:buFont typeface="Wingdings" pitchFamily="2" charset="2"/>
              <a:buNone/>
            </a:pPr>
            <a:r>
              <a:rPr lang="en-US" altLang="ru-RU" sz="1100" b="1">
                <a:solidFill>
                  <a:schemeClr val="bg1"/>
                </a:solidFill>
              </a:rPr>
              <a:t>CONCLUSION</a:t>
            </a:r>
            <a:endParaRPr lang="en-US" altLang="ru-RU" sz="1100" b="1" noProof="1">
              <a:solidFill>
                <a:schemeClr val="bg1"/>
              </a:solidFill>
            </a:endParaRPr>
          </a:p>
        </p:txBody>
      </p:sp>
      <p:sp>
        <p:nvSpPr>
          <p:cNvPr id="6160" name="Rectangle 13"/>
          <p:cNvSpPr>
            <a:spLocks noChangeArrowheads="1"/>
          </p:cNvSpPr>
          <p:nvPr/>
        </p:nvSpPr>
        <p:spPr bwMode="auto">
          <a:xfrm>
            <a:off x="1171575" y="6084888"/>
            <a:ext cx="7594600" cy="27463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ru-RU" sz="1200" b="1">
                <a:solidFill>
                  <a:schemeClr val="bg1"/>
                </a:solidFill>
              </a:rPr>
              <a:t>Making available right before the IV Part of Russian Civil Code</a:t>
            </a:r>
            <a:endParaRPr lang="en-GB" altLang="ru-RU" sz="1200" b="1">
              <a:solidFill>
                <a:schemeClr val="bg1"/>
              </a:solidFill>
            </a:endParaRPr>
          </a:p>
        </p:txBody>
      </p:sp>
      <p:sp>
        <p:nvSpPr>
          <p:cNvPr id="4" name="AutoShape 41"/>
          <p:cNvSpPr>
            <a:spLocks noChangeArrowheads="1"/>
          </p:cNvSpPr>
          <p:nvPr/>
        </p:nvSpPr>
        <p:spPr bwMode="auto">
          <a:xfrm flipH="1">
            <a:off x="3825875" y="1444625"/>
            <a:ext cx="661988" cy="879475"/>
          </a:xfrm>
          <a:prstGeom prst="rightArrow">
            <a:avLst>
              <a:gd name="adj1" fmla="val 50111"/>
              <a:gd name="adj2" fmla="val 63157"/>
            </a:avLst>
          </a:prstGeom>
          <a:gradFill rotWithShape="1">
            <a:gsLst>
              <a:gs pos="0">
                <a:schemeClr val="tx2">
                  <a:gamma/>
                  <a:shade val="46275"/>
                  <a:invGamma/>
                </a:schemeClr>
              </a:gs>
              <a:gs pos="100000">
                <a:schemeClr val="tx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sz="1800" noProof="1"/>
          </a:p>
        </p:txBody>
      </p:sp>
      <p:sp>
        <p:nvSpPr>
          <p:cNvPr id="6162" name="AutoShape 18"/>
          <p:cNvSpPr>
            <a:spLocks noChangeArrowheads="1"/>
          </p:cNvSpPr>
          <p:nvPr/>
        </p:nvSpPr>
        <p:spPr bwMode="auto">
          <a:xfrm>
            <a:off x="4635500" y="1444625"/>
            <a:ext cx="661988" cy="879475"/>
          </a:xfrm>
          <a:prstGeom prst="rightArrow">
            <a:avLst>
              <a:gd name="adj1" fmla="val 50111"/>
              <a:gd name="adj2" fmla="val 63157"/>
            </a:avLst>
          </a:prstGeom>
          <a:gradFill rotWithShape="1">
            <a:gsLst>
              <a:gs pos="0">
                <a:srgbClr val="C40505"/>
              </a:gs>
              <a:gs pos="100000">
                <a:srgbClr val="5B020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6163" name="Rectangle 19"/>
          <p:cNvSpPr>
            <a:spLocks noChangeArrowheads="1"/>
          </p:cNvSpPr>
          <p:nvPr/>
        </p:nvSpPr>
        <p:spPr bwMode="auto">
          <a:xfrm rot="5400000">
            <a:off x="4514850"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9"/>
          <p:cNvSpPr>
            <a:spLocks noChangeArrowheads="1"/>
          </p:cNvSpPr>
          <p:nvPr/>
        </p:nvSpPr>
        <p:spPr bwMode="auto">
          <a:xfrm>
            <a:off x="331788" y="1731963"/>
            <a:ext cx="3873500" cy="4510087"/>
          </a:xfrm>
          <a:prstGeom prst="rect">
            <a:avLst/>
          </a:prstGeom>
          <a:solidFill>
            <a:srgbClr val="EFFBF7">
              <a:alpha val="20000"/>
            </a:srgbClr>
          </a:solidFill>
          <a:ln w="38100" cap="rnd" algn="ctr">
            <a:solidFill>
              <a:schemeClr val="tx1"/>
            </a:solidFill>
            <a:prstDash val="sysDot"/>
            <a:miter lim="800000"/>
            <a:headEnd/>
            <a:tailE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ru-RU"/>
          </a:p>
        </p:txBody>
      </p:sp>
      <p:sp>
        <p:nvSpPr>
          <p:cNvPr id="7171" name="Line 30"/>
          <p:cNvSpPr>
            <a:spLocks noChangeShapeType="1"/>
          </p:cNvSpPr>
          <p:nvPr/>
        </p:nvSpPr>
        <p:spPr bwMode="auto">
          <a:xfrm flipH="1">
            <a:off x="4224338" y="5888038"/>
            <a:ext cx="1735137" cy="34766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72" name="Line 31"/>
          <p:cNvSpPr>
            <a:spLocks noChangeShapeType="1"/>
          </p:cNvSpPr>
          <p:nvPr/>
        </p:nvSpPr>
        <p:spPr bwMode="black">
          <a:xfrm flipH="1" flipV="1">
            <a:off x="4183063" y="1096963"/>
            <a:ext cx="2767012" cy="194151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73" name="Oval 33"/>
          <p:cNvSpPr>
            <a:spLocks noChangeArrowheads="1"/>
          </p:cNvSpPr>
          <p:nvPr/>
        </p:nvSpPr>
        <p:spPr bwMode="gray">
          <a:xfrm>
            <a:off x="4932363" y="3244850"/>
            <a:ext cx="2605087" cy="2641600"/>
          </a:xfrm>
          <a:prstGeom prst="ellipse">
            <a:avLst/>
          </a:prstGeom>
          <a:solidFill>
            <a:srgbClr val="CC99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74" name="AutoShape 34"/>
          <p:cNvSpPr>
            <a:spLocks noChangeArrowheads="1"/>
          </p:cNvSpPr>
          <p:nvPr/>
        </p:nvSpPr>
        <p:spPr bwMode="ltGray">
          <a:xfrm rot="6625733">
            <a:off x="4671219" y="2788444"/>
            <a:ext cx="2946400" cy="29765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080 w 21600"/>
              <a:gd name="T13" fmla="*/ 0 h 21600"/>
              <a:gd name="T14" fmla="*/ 520 w 21600"/>
              <a:gd name="T15" fmla="*/ 10405 h 21600"/>
            </a:gdLst>
            <a:ahLst/>
            <a:cxnLst>
              <a:cxn ang="T8">
                <a:pos x="T0" y="T1"/>
              </a:cxn>
              <a:cxn ang="T9">
                <a:pos x="T2" y="T3"/>
              </a:cxn>
              <a:cxn ang="T10">
                <a:pos x="T4" y="T5"/>
              </a:cxn>
              <a:cxn ang="T11">
                <a:pos x="T6" y="T7"/>
              </a:cxn>
            </a:cxnLst>
            <a:rect l="T12" t="T13" r="T14" b="T15"/>
            <a:pathLst>
              <a:path w="21600" h="21600">
                <a:moveTo>
                  <a:pt x="12037" y="10437"/>
                </a:moveTo>
                <a:cubicBezTo>
                  <a:pt x="12072" y="10554"/>
                  <a:pt x="12090" y="10677"/>
                  <a:pt x="12090" y="10800"/>
                </a:cubicBezTo>
                <a:cubicBezTo>
                  <a:pt x="12090" y="11512"/>
                  <a:pt x="11512" y="12090"/>
                  <a:pt x="10800" y="12090"/>
                </a:cubicBezTo>
                <a:cubicBezTo>
                  <a:pt x="10087" y="12090"/>
                  <a:pt x="9510" y="11512"/>
                  <a:pt x="9510" y="10800"/>
                </a:cubicBezTo>
                <a:cubicBezTo>
                  <a:pt x="9509" y="10677"/>
                  <a:pt x="9527" y="10554"/>
                  <a:pt x="9562" y="10437"/>
                </a:cubicBezTo>
                <a:lnTo>
                  <a:pt x="436" y="7761"/>
                </a:lnTo>
                <a:cubicBezTo>
                  <a:pt x="146" y="8748"/>
                  <a:pt x="-1" y="9771"/>
                  <a:pt x="0" y="10800"/>
                </a:cubicBezTo>
                <a:cubicBezTo>
                  <a:pt x="0" y="16764"/>
                  <a:pt x="4835" y="21600"/>
                  <a:pt x="10800" y="21600"/>
                </a:cubicBezTo>
                <a:cubicBezTo>
                  <a:pt x="16764" y="21600"/>
                  <a:pt x="21600" y="16764"/>
                  <a:pt x="21600" y="10800"/>
                </a:cubicBezTo>
                <a:cubicBezTo>
                  <a:pt x="21600" y="9771"/>
                  <a:pt x="21453" y="8748"/>
                  <a:pt x="21163" y="7761"/>
                </a:cubicBezTo>
                <a:lnTo>
                  <a:pt x="12037" y="10437"/>
                </a:lnTo>
                <a:close/>
              </a:path>
            </a:pathLst>
          </a:custGeom>
          <a:solidFill>
            <a:srgbClr val="00CCFF"/>
          </a:solidFill>
          <a:ln w="9525">
            <a:round/>
            <a:headEnd/>
            <a:tailEnd/>
          </a:ln>
          <a:effectLst/>
          <a:scene3d>
            <a:camera prst="legacyPerspectiveBottom"/>
            <a:lightRig rig="legacyFlat3" dir="t"/>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7175" name="Oval 35"/>
          <p:cNvSpPr>
            <a:spLocks noChangeArrowheads="1"/>
          </p:cNvSpPr>
          <p:nvPr/>
        </p:nvSpPr>
        <p:spPr bwMode="gray">
          <a:xfrm>
            <a:off x="6053138" y="4148138"/>
            <a:ext cx="344487" cy="344487"/>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76" name="Text Box 36"/>
          <p:cNvSpPr txBox="1">
            <a:spLocks noChangeArrowheads="1"/>
          </p:cNvSpPr>
          <p:nvPr/>
        </p:nvSpPr>
        <p:spPr bwMode="auto">
          <a:xfrm>
            <a:off x="6145213" y="4676775"/>
            <a:ext cx="1133475" cy="70802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altLang="zh-CN" sz="1000" b="1">
                <a:solidFill>
                  <a:schemeClr val="bg1"/>
                </a:solidFill>
                <a:ea typeface="宋体" pitchFamily="2" charset="-122"/>
              </a:rPr>
              <a:t>In CA “public” means “any person” </a:t>
            </a:r>
            <a:r>
              <a:rPr lang="en-US" altLang="zh-CN" sz="1000" b="1" u="sng">
                <a:solidFill>
                  <a:schemeClr val="bg2"/>
                </a:solidFill>
                <a:ea typeface="宋体" pitchFamily="2" charset="-122"/>
              </a:rPr>
              <a:t>in the singular</a:t>
            </a:r>
          </a:p>
        </p:txBody>
      </p:sp>
      <p:grpSp>
        <p:nvGrpSpPr>
          <p:cNvPr id="7177" name="Group 37"/>
          <p:cNvGrpSpPr>
            <a:grpSpLocks/>
          </p:cNvGrpSpPr>
          <p:nvPr/>
        </p:nvGrpSpPr>
        <p:grpSpPr bwMode="auto">
          <a:xfrm rot="-4097560">
            <a:off x="4067175" y="3152775"/>
            <a:ext cx="2547938" cy="617538"/>
            <a:chOff x="2532" y="1051"/>
            <a:chExt cx="893" cy="246"/>
          </a:xfrm>
        </p:grpSpPr>
        <p:grpSp>
          <p:nvGrpSpPr>
            <p:cNvPr id="7191" name="Group 38"/>
            <p:cNvGrpSpPr>
              <a:grpSpLocks/>
            </p:cNvGrpSpPr>
            <p:nvPr/>
          </p:nvGrpSpPr>
          <p:grpSpPr bwMode="auto">
            <a:xfrm>
              <a:off x="2532" y="1051"/>
              <a:ext cx="743" cy="185"/>
              <a:chOff x="1565" y="2568"/>
              <a:chExt cx="1118" cy="279"/>
            </a:xfrm>
          </p:grpSpPr>
          <p:sp>
            <p:nvSpPr>
              <p:cNvPr id="7197" name="AutoShape 39"/>
              <p:cNvSpPr>
                <a:spLocks noChangeArrowheads="1"/>
              </p:cNvSpPr>
              <p:nvPr/>
            </p:nvSpPr>
            <p:spPr bwMode="gray">
              <a:xfrm rot="5263130">
                <a:off x="1859" y="2274"/>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98" name="AutoShape 40"/>
              <p:cNvSpPr>
                <a:spLocks noChangeArrowheads="1"/>
              </p:cNvSpPr>
              <p:nvPr/>
            </p:nvSpPr>
            <p:spPr bwMode="gray">
              <a:xfrm rot="6078281">
                <a:off x="1995" y="2274"/>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99" name="AutoShape 41"/>
              <p:cNvSpPr>
                <a:spLocks noChangeArrowheads="1"/>
              </p:cNvSpPr>
              <p:nvPr/>
            </p:nvSpPr>
            <p:spPr bwMode="gray">
              <a:xfrm rot="6373927">
                <a:off x="2071" y="2296"/>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200" name="AutoShape 42"/>
              <p:cNvSpPr>
                <a:spLocks noChangeArrowheads="1"/>
              </p:cNvSpPr>
              <p:nvPr/>
            </p:nvSpPr>
            <p:spPr bwMode="gray">
              <a:xfrm rot="6906312">
                <a:off x="2161" y="2326"/>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7192" name="Group 43"/>
            <p:cNvGrpSpPr>
              <a:grpSpLocks/>
            </p:cNvGrpSpPr>
            <p:nvPr/>
          </p:nvGrpSpPr>
          <p:grpSpPr bwMode="auto">
            <a:xfrm rot="1353540">
              <a:off x="2682" y="1111"/>
              <a:ext cx="743" cy="186"/>
              <a:chOff x="1565" y="2568"/>
              <a:chExt cx="1118" cy="279"/>
            </a:xfrm>
          </p:grpSpPr>
          <p:sp>
            <p:nvSpPr>
              <p:cNvPr id="7193" name="AutoShape 44"/>
              <p:cNvSpPr>
                <a:spLocks noChangeArrowheads="1"/>
              </p:cNvSpPr>
              <p:nvPr/>
            </p:nvSpPr>
            <p:spPr bwMode="gray">
              <a:xfrm rot="5263130">
                <a:off x="1859" y="2274"/>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94" name="AutoShape 45"/>
              <p:cNvSpPr>
                <a:spLocks noChangeArrowheads="1"/>
              </p:cNvSpPr>
              <p:nvPr/>
            </p:nvSpPr>
            <p:spPr bwMode="gray">
              <a:xfrm rot="6078281">
                <a:off x="1995" y="2274"/>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95" name="AutoShape 46"/>
              <p:cNvSpPr>
                <a:spLocks noChangeArrowheads="1"/>
              </p:cNvSpPr>
              <p:nvPr/>
            </p:nvSpPr>
            <p:spPr bwMode="gray">
              <a:xfrm rot="6373927">
                <a:off x="2071" y="2296"/>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96" name="AutoShape 47"/>
              <p:cNvSpPr>
                <a:spLocks noChangeArrowheads="1"/>
              </p:cNvSpPr>
              <p:nvPr/>
            </p:nvSpPr>
            <p:spPr bwMode="gray">
              <a:xfrm rot="6906312">
                <a:off x="2161" y="2326"/>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nvGrpSpPr>
          <p:cNvPr id="7178" name="Group 48"/>
          <p:cNvGrpSpPr>
            <a:grpSpLocks/>
          </p:cNvGrpSpPr>
          <p:nvPr/>
        </p:nvGrpSpPr>
        <p:grpSpPr bwMode="auto">
          <a:xfrm>
            <a:off x="5457825" y="3055938"/>
            <a:ext cx="939800" cy="695325"/>
            <a:chOff x="4719" y="3288"/>
            <a:chExt cx="542" cy="344"/>
          </a:xfrm>
        </p:grpSpPr>
        <p:sp>
          <p:nvSpPr>
            <p:cNvPr id="7187" name="Freeform 49"/>
            <p:cNvSpPr>
              <a:spLocks/>
            </p:cNvSpPr>
            <p:nvPr/>
          </p:nvSpPr>
          <p:spPr bwMode="gray">
            <a:xfrm flipH="1">
              <a:off x="4719" y="3358"/>
              <a:ext cx="273" cy="274"/>
            </a:xfrm>
            <a:custGeom>
              <a:avLst/>
              <a:gdLst>
                <a:gd name="T0" fmla="*/ 1 w 2614"/>
                <a:gd name="T1" fmla="*/ 0 h 2630"/>
                <a:gd name="T2" fmla="*/ 1 w 2614"/>
                <a:gd name="T3" fmla="*/ 0 h 2630"/>
                <a:gd name="T4" fmla="*/ 2 w 2614"/>
                <a:gd name="T5" fmla="*/ 0 h 2630"/>
                <a:gd name="T6" fmla="*/ 3 w 2614"/>
                <a:gd name="T7" fmla="*/ 0 h 2630"/>
                <a:gd name="T8" fmla="*/ 3 w 2614"/>
                <a:gd name="T9" fmla="*/ 0 h 2630"/>
                <a:gd name="T10" fmla="*/ 3 w 2614"/>
                <a:gd name="T11" fmla="*/ 0 h 2630"/>
                <a:gd name="T12" fmla="*/ 2 w 2614"/>
                <a:gd name="T13" fmla="*/ 0 h 2630"/>
                <a:gd name="T14" fmla="*/ 3 w 2614"/>
                <a:gd name="T15" fmla="*/ 3 h 2630"/>
                <a:gd name="T16" fmla="*/ 2 w 2614"/>
                <a:gd name="T17" fmla="*/ 3 h 2630"/>
                <a:gd name="T18" fmla="*/ 2 w 2614"/>
                <a:gd name="T19" fmla="*/ 3 h 2630"/>
                <a:gd name="T20" fmla="*/ 2 w 2614"/>
                <a:gd name="T21" fmla="*/ 2 h 2630"/>
                <a:gd name="T22" fmla="*/ 1 w 2614"/>
                <a:gd name="T23" fmla="*/ 2 h 2630"/>
                <a:gd name="T24" fmla="*/ 1 w 2614"/>
                <a:gd name="T25" fmla="*/ 2 h 2630"/>
                <a:gd name="T26" fmla="*/ 1 w 2614"/>
                <a:gd name="T27" fmla="*/ 3 h 2630"/>
                <a:gd name="T28" fmla="*/ 1 w 2614"/>
                <a:gd name="T29" fmla="*/ 3 h 2630"/>
                <a:gd name="T30" fmla="*/ 1 w 2614"/>
                <a:gd name="T31" fmla="*/ 3 h 2630"/>
                <a:gd name="T32" fmla="*/ 1 w 2614"/>
                <a:gd name="T33" fmla="*/ 0 h 2630"/>
                <a:gd name="T34" fmla="*/ 0 w 2614"/>
                <a:gd name="T35" fmla="*/ 0 h 2630"/>
                <a:gd name="T36" fmla="*/ 0 w 2614"/>
                <a:gd name="T37" fmla="*/ 0 h 2630"/>
                <a:gd name="T38" fmla="*/ 0 w 2614"/>
                <a:gd name="T39" fmla="*/ 0 h 2630"/>
                <a:gd name="T40" fmla="*/ 1 w 2614"/>
                <a:gd name="T41" fmla="*/ 0 h 26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630">
                  <a:moveTo>
                    <a:pt x="1176" y="0"/>
                  </a:moveTo>
                  <a:cubicBezTo>
                    <a:pt x="1196" y="78"/>
                    <a:pt x="1274" y="182"/>
                    <a:pt x="1316" y="180"/>
                  </a:cubicBezTo>
                  <a:cubicBezTo>
                    <a:pt x="1358" y="178"/>
                    <a:pt x="1412" y="78"/>
                    <a:pt x="1448" y="0"/>
                  </a:cubicBezTo>
                  <a:cubicBezTo>
                    <a:pt x="1976" y="0"/>
                    <a:pt x="2504" y="0"/>
                    <a:pt x="2504" y="0"/>
                  </a:cubicBezTo>
                  <a:cubicBezTo>
                    <a:pt x="2576" y="4"/>
                    <a:pt x="2612" y="94"/>
                    <a:pt x="2610" y="146"/>
                  </a:cubicBezTo>
                  <a:cubicBezTo>
                    <a:pt x="2610" y="194"/>
                    <a:pt x="2614" y="294"/>
                    <a:pt x="2492" y="312"/>
                  </a:cubicBezTo>
                  <a:cubicBezTo>
                    <a:pt x="2104" y="312"/>
                    <a:pt x="1716" y="312"/>
                    <a:pt x="1716" y="312"/>
                  </a:cubicBezTo>
                  <a:lnTo>
                    <a:pt x="2180" y="2278"/>
                  </a:lnTo>
                  <a:cubicBezTo>
                    <a:pt x="2210" y="2506"/>
                    <a:pt x="2116" y="2574"/>
                    <a:pt x="2048" y="2586"/>
                  </a:cubicBezTo>
                  <a:cubicBezTo>
                    <a:pt x="1982" y="2614"/>
                    <a:pt x="1826" y="2600"/>
                    <a:pt x="1770" y="2454"/>
                  </a:cubicBezTo>
                  <a:cubicBezTo>
                    <a:pt x="1681" y="2159"/>
                    <a:pt x="1592" y="1864"/>
                    <a:pt x="1592" y="1864"/>
                  </a:cubicBezTo>
                  <a:cubicBezTo>
                    <a:pt x="1520" y="1604"/>
                    <a:pt x="1380" y="1490"/>
                    <a:pt x="1304" y="1494"/>
                  </a:cubicBezTo>
                  <a:cubicBezTo>
                    <a:pt x="1164" y="1510"/>
                    <a:pt x="1062" y="1698"/>
                    <a:pt x="1006" y="1888"/>
                  </a:cubicBezTo>
                  <a:cubicBezTo>
                    <a:pt x="910" y="2176"/>
                    <a:pt x="900" y="2302"/>
                    <a:pt x="856" y="2396"/>
                  </a:cubicBezTo>
                  <a:cubicBezTo>
                    <a:pt x="816" y="2508"/>
                    <a:pt x="720" y="2630"/>
                    <a:pt x="570" y="2596"/>
                  </a:cubicBezTo>
                  <a:cubicBezTo>
                    <a:pt x="506" y="2564"/>
                    <a:pt x="376" y="2548"/>
                    <a:pt x="440" y="2256"/>
                  </a:cubicBezTo>
                  <a:lnTo>
                    <a:pt x="906" y="310"/>
                  </a:lnTo>
                  <a:lnTo>
                    <a:pt x="148" y="310"/>
                  </a:lnTo>
                  <a:cubicBezTo>
                    <a:pt x="48" y="304"/>
                    <a:pt x="7" y="226"/>
                    <a:pt x="2" y="174"/>
                  </a:cubicBezTo>
                  <a:cubicBezTo>
                    <a:pt x="0" y="118"/>
                    <a:pt x="20" y="0"/>
                    <a:pt x="148" y="2"/>
                  </a:cubicBezTo>
                  <a:cubicBezTo>
                    <a:pt x="342" y="2"/>
                    <a:pt x="1176" y="0"/>
                    <a:pt x="1176" y="0"/>
                  </a:cubicBezTo>
                  <a:close/>
                </a:path>
              </a:pathLst>
            </a:custGeom>
            <a:solidFill>
              <a:srgbClr val="1C1C1C"/>
            </a:solidFill>
            <a:ln>
              <a:noFill/>
            </a:ln>
            <a:effectLst/>
            <a:extLst>
              <a:ext uri="{91240B29-F687-4F45-9708-019B960494DF}">
                <a14:hiddenLine xmlns:a14="http://schemas.microsoft.com/office/drawing/2010/main" w="19050" cmpd="sng">
                  <a:solidFill>
                    <a:srgbClr val="FFFFFF">
                      <a:alpha val="70195"/>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8" name="Oval 50"/>
            <p:cNvSpPr>
              <a:spLocks noChangeArrowheads="1"/>
            </p:cNvSpPr>
            <p:nvPr/>
          </p:nvSpPr>
          <p:spPr bwMode="gray">
            <a:xfrm flipH="1">
              <a:off x="4818" y="3288"/>
              <a:ext cx="73" cy="72"/>
            </a:xfrm>
            <a:prstGeom prst="ellipse">
              <a:avLst/>
            </a:prstGeom>
            <a:solidFill>
              <a:srgbClr val="1C1C1C"/>
            </a:solidFill>
            <a:ln>
              <a:noFill/>
            </a:ln>
            <a:effectLst/>
            <a:extLst>
              <a:ext uri="{91240B29-F687-4F45-9708-019B960494DF}">
                <a14:hiddenLine xmlns:a14="http://schemas.microsoft.com/office/drawing/2010/main" w="19050">
                  <a:solidFill>
                    <a:srgbClr val="FFFFFF">
                      <a:alpha val="70195"/>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89" name="Freeform 51"/>
            <p:cNvSpPr>
              <a:spLocks/>
            </p:cNvSpPr>
            <p:nvPr/>
          </p:nvSpPr>
          <p:spPr bwMode="gray">
            <a:xfrm>
              <a:off x="5000" y="3363"/>
              <a:ext cx="261" cy="263"/>
            </a:xfrm>
            <a:custGeom>
              <a:avLst/>
              <a:gdLst>
                <a:gd name="T0" fmla="*/ 1 w 2614"/>
                <a:gd name="T1" fmla="*/ 0 h 2628"/>
                <a:gd name="T2" fmla="*/ 1 w 2614"/>
                <a:gd name="T3" fmla="*/ 0 h 2628"/>
                <a:gd name="T4" fmla="*/ 1 w 2614"/>
                <a:gd name="T5" fmla="*/ 0 h 2628"/>
                <a:gd name="T6" fmla="*/ 2 w 2614"/>
                <a:gd name="T7" fmla="*/ 0 h 2628"/>
                <a:gd name="T8" fmla="*/ 3 w 2614"/>
                <a:gd name="T9" fmla="*/ 0 h 2628"/>
                <a:gd name="T10" fmla="*/ 2 w 2614"/>
                <a:gd name="T11" fmla="*/ 0 h 2628"/>
                <a:gd name="T12" fmla="*/ 2 w 2614"/>
                <a:gd name="T13" fmla="*/ 0 h 2628"/>
                <a:gd name="T14" fmla="*/ 2 w 2614"/>
                <a:gd name="T15" fmla="*/ 1 h 2628"/>
                <a:gd name="T16" fmla="*/ 2 w 2614"/>
                <a:gd name="T17" fmla="*/ 1 h 2628"/>
                <a:gd name="T18" fmla="*/ 2 w 2614"/>
                <a:gd name="T19" fmla="*/ 2 h 2628"/>
                <a:gd name="T20" fmla="*/ 2 w 2614"/>
                <a:gd name="T21" fmla="*/ 3 h 2628"/>
                <a:gd name="T22" fmla="*/ 2 w 2614"/>
                <a:gd name="T23" fmla="*/ 2 h 2628"/>
                <a:gd name="T24" fmla="*/ 1 w 2614"/>
                <a:gd name="T25" fmla="*/ 2 h 2628"/>
                <a:gd name="T26" fmla="*/ 1 w 2614"/>
                <a:gd name="T27" fmla="*/ 2 h 2628"/>
                <a:gd name="T28" fmla="*/ 1 w 2614"/>
                <a:gd name="T29" fmla="*/ 2 h 2628"/>
                <a:gd name="T30" fmla="*/ 1 w 2614"/>
                <a:gd name="T31" fmla="*/ 3 h 2628"/>
                <a:gd name="T32" fmla="*/ 0 w 2614"/>
                <a:gd name="T33" fmla="*/ 2 h 2628"/>
                <a:gd name="T34" fmla="*/ 1 w 2614"/>
                <a:gd name="T35" fmla="*/ 1 h 2628"/>
                <a:gd name="T36" fmla="*/ 1 w 2614"/>
                <a:gd name="T37" fmla="*/ 1 h 2628"/>
                <a:gd name="T38" fmla="*/ 1 w 2614"/>
                <a:gd name="T39" fmla="*/ 0 h 2628"/>
                <a:gd name="T40" fmla="*/ 0 w 2614"/>
                <a:gd name="T41" fmla="*/ 0 h 2628"/>
                <a:gd name="T42" fmla="*/ 0 w 2614"/>
                <a:gd name="T43" fmla="*/ 0 h 2628"/>
                <a:gd name="T44" fmla="*/ 0 w 2614"/>
                <a:gd name="T45" fmla="*/ 0 h 2628"/>
                <a:gd name="T46" fmla="*/ 1 w 2614"/>
                <a:gd name="T47" fmla="*/ 0 h 26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14" h="2628">
                  <a:moveTo>
                    <a:pt x="1100" y="0"/>
                  </a:moveTo>
                  <a:cubicBezTo>
                    <a:pt x="1120" y="78"/>
                    <a:pt x="1193" y="183"/>
                    <a:pt x="1316" y="180"/>
                  </a:cubicBezTo>
                  <a:cubicBezTo>
                    <a:pt x="1439" y="177"/>
                    <a:pt x="1472" y="84"/>
                    <a:pt x="1508" y="6"/>
                  </a:cubicBezTo>
                  <a:cubicBezTo>
                    <a:pt x="2036" y="6"/>
                    <a:pt x="2504" y="0"/>
                    <a:pt x="2504" y="0"/>
                  </a:cubicBezTo>
                  <a:cubicBezTo>
                    <a:pt x="2576" y="4"/>
                    <a:pt x="2612" y="94"/>
                    <a:pt x="2610" y="146"/>
                  </a:cubicBezTo>
                  <a:cubicBezTo>
                    <a:pt x="2610" y="194"/>
                    <a:pt x="2614" y="294"/>
                    <a:pt x="2492" y="312"/>
                  </a:cubicBezTo>
                  <a:cubicBezTo>
                    <a:pt x="2104" y="312"/>
                    <a:pt x="1716" y="312"/>
                    <a:pt x="1716" y="312"/>
                  </a:cubicBezTo>
                  <a:lnTo>
                    <a:pt x="1985" y="1350"/>
                  </a:lnTo>
                  <a:lnTo>
                    <a:pt x="1805" y="1401"/>
                  </a:lnTo>
                  <a:lnTo>
                    <a:pt x="2093" y="2328"/>
                  </a:lnTo>
                  <a:cubicBezTo>
                    <a:pt x="2126" y="2457"/>
                    <a:pt x="2117" y="2547"/>
                    <a:pt x="2030" y="2598"/>
                  </a:cubicBezTo>
                  <a:cubicBezTo>
                    <a:pt x="1919" y="2628"/>
                    <a:pt x="1834" y="2552"/>
                    <a:pt x="1778" y="2406"/>
                  </a:cubicBezTo>
                  <a:cubicBezTo>
                    <a:pt x="1679" y="2219"/>
                    <a:pt x="1507" y="1628"/>
                    <a:pt x="1436" y="1476"/>
                  </a:cubicBezTo>
                  <a:lnTo>
                    <a:pt x="1136" y="1476"/>
                  </a:lnTo>
                  <a:cubicBezTo>
                    <a:pt x="1070" y="1668"/>
                    <a:pt x="926" y="2226"/>
                    <a:pt x="842" y="2412"/>
                  </a:cubicBezTo>
                  <a:cubicBezTo>
                    <a:pt x="802" y="2524"/>
                    <a:pt x="728" y="2616"/>
                    <a:pt x="635" y="2595"/>
                  </a:cubicBezTo>
                  <a:cubicBezTo>
                    <a:pt x="571" y="2563"/>
                    <a:pt x="488" y="2532"/>
                    <a:pt x="545" y="2316"/>
                  </a:cubicBezTo>
                  <a:lnTo>
                    <a:pt x="797" y="1416"/>
                  </a:lnTo>
                  <a:lnTo>
                    <a:pt x="602" y="1368"/>
                  </a:lnTo>
                  <a:lnTo>
                    <a:pt x="906" y="310"/>
                  </a:lnTo>
                  <a:lnTo>
                    <a:pt x="148" y="310"/>
                  </a:lnTo>
                  <a:cubicBezTo>
                    <a:pt x="48" y="304"/>
                    <a:pt x="7" y="226"/>
                    <a:pt x="2" y="174"/>
                  </a:cubicBezTo>
                  <a:cubicBezTo>
                    <a:pt x="0" y="118"/>
                    <a:pt x="20" y="0"/>
                    <a:pt x="148" y="2"/>
                  </a:cubicBezTo>
                  <a:cubicBezTo>
                    <a:pt x="342" y="2"/>
                    <a:pt x="1160" y="0"/>
                    <a:pt x="1100" y="0"/>
                  </a:cubicBezTo>
                  <a:close/>
                </a:path>
              </a:pathLst>
            </a:custGeom>
            <a:solidFill>
              <a:srgbClr val="1C1C1C"/>
            </a:solidFill>
            <a:ln>
              <a:noFill/>
            </a:ln>
            <a:effectLst/>
            <a:extLst>
              <a:ext uri="{91240B29-F687-4F45-9708-019B960494DF}">
                <a14:hiddenLine xmlns:a14="http://schemas.microsoft.com/office/drawing/2010/main" w="19050" cmpd="sng">
                  <a:solidFill>
                    <a:srgbClr val="FFFFFF">
                      <a:alpha val="70195"/>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90" name="Oval 52"/>
            <p:cNvSpPr>
              <a:spLocks noChangeArrowheads="1"/>
            </p:cNvSpPr>
            <p:nvPr/>
          </p:nvSpPr>
          <p:spPr bwMode="gray">
            <a:xfrm>
              <a:off x="5097" y="3297"/>
              <a:ext cx="69" cy="68"/>
            </a:xfrm>
            <a:prstGeom prst="ellipse">
              <a:avLst/>
            </a:prstGeom>
            <a:solidFill>
              <a:srgbClr val="1C1C1C"/>
            </a:solidFill>
            <a:ln>
              <a:noFill/>
            </a:ln>
            <a:effectLst/>
            <a:extLst>
              <a:ext uri="{91240B29-F687-4F45-9708-019B960494DF}">
                <a14:hiddenLine xmlns:a14="http://schemas.microsoft.com/office/drawing/2010/main" w="19050">
                  <a:solidFill>
                    <a:srgbClr val="FFFFFF">
                      <a:alpha val="70195"/>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7179" name="Group 53"/>
          <p:cNvGrpSpPr>
            <a:grpSpLocks/>
          </p:cNvGrpSpPr>
          <p:nvPr/>
        </p:nvGrpSpPr>
        <p:grpSpPr bwMode="auto">
          <a:xfrm>
            <a:off x="6513513" y="3675063"/>
            <a:ext cx="765175" cy="946150"/>
            <a:chOff x="1971" y="2318"/>
            <a:chExt cx="482" cy="596"/>
          </a:xfrm>
        </p:grpSpPr>
        <p:sp>
          <p:nvSpPr>
            <p:cNvPr id="7185" name="Oval 54"/>
            <p:cNvSpPr>
              <a:spLocks noChangeArrowheads="1"/>
            </p:cNvSpPr>
            <p:nvPr/>
          </p:nvSpPr>
          <p:spPr bwMode="gray">
            <a:xfrm>
              <a:off x="2149" y="2318"/>
              <a:ext cx="126" cy="123"/>
            </a:xfrm>
            <a:prstGeom prst="ellipse">
              <a:avLst/>
            </a:prstGeom>
            <a:solidFill>
              <a:srgbClr val="FFCC00"/>
            </a:solidFill>
            <a:ln w="9525">
              <a:round/>
              <a:headEnd/>
              <a:tailEnd/>
            </a:ln>
            <a:effectLst/>
            <a:scene3d>
              <a:camera prst="legacyPerspectiveFront">
                <a:rot lat="20099994" lon="1500000" rev="0"/>
              </a:camera>
              <a:lightRig rig="legacyFlat2" dir="t"/>
            </a:scene3d>
            <a:sp3d extrusionH="100000" prstMaterial="legacyMetal">
              <a:bevelT w="13500" h="13500" prst="angle"/>
              <a:bevelB w="13500" h="13500" prst="angle"/>
              <a:extrusionClr>
                <a:srgbClr val="FFB21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7186" name="Freeform 55"/>
            <p:cNvSpPr>
              <a:spLocks/>
            </p:cNvSpPr>
            <p:nvPr/>
          </p:nvSpPr>
          <p:spPr bwMode="gray">
            <a:xfrm>
              <a:off x="1971" y="2336"/>
              <a:ext cx="482" cy="578"/>
            </a:xfrm>
            <a:custGeom>
              <a:avLst/>
              <a:gdLst>
                <a:gd name="T0" fmla="*/ 4 w 3312"/>
                <a:gd name="T1" fmla="*/ 2 h 3962"/>
                <a:gd name="T2" fmla="*/ 5 w 3312"/>
                <a:gd name="T3" fmla="*/ 3 h 3962"/>
                <a:gd name="T4" fmla="*/ 6 w 3312"/>
                <a:gd name="T5" fmla="*/ 2 h 3962"/>
                <a:gd name="T6" fmla="*/ 9 w 3312"/>
                <a:gd name="T7" fmla="*/ 0 h 3962"/>
                <a:gd name="T8" fmla="*/ 10 w 3312"/>
                <a:gd name="T9" fmla="*/ 0 h 3962"/>
                <a:gd name="T10" fmla="*/ 9 w 3312"/>
                <a:gd name="T11" fmla="*/ 1 h 3962"/>
                <a:gd name="T12" fmla="*/ 7 w 3312"/>
                <a:gd name="T13" fmla="*/ 3 h 3962"/>
                <a:gd name="T14" fmla="*/ 8 w 3312"/>
                <a:gd name="T15" fmla="*/ 7 h 3962"/>
                <a:gd name="T16" fmla="*/ 7 w 3312"/>
                <a:gd name="T17" fmla="*/ 8 h 3962"/>
                <a:gd name="T18" fmla="*/ 8 w 3312"/>
                <a:gd name="T19" fmla="*/ 11 h 3962"/>
                <a:gd name="T20" fmla="*/ 8 w 3312"/>
                <a:gd name="T21" fmla="*/ 12 h 3962"/>
                <a:gd name="T22" fmla="*/ 7 w 3312"/>
                <a:gd name="T23" fmla="*/ 11 h 3962"/>
                <a:gd name="T24" fmla="*/ 6 w 3312"/>
                <a:gd name="T25" fmla="*/ 8 h 3962"/>
                <a:gd name="T26" fmla="*/ 4 w 3312"/>
                <a:gd name="T27" fmla="*/ 8 h 3962"/>
                <a:gd name="T28" fmla="*/ 3 w 3312"/>
                <a:gd name="T29" fmla="*/ 11 h 3962"/>
                <a:gd name="T30" fmla="*/ 2 w 3312"/>
                <a:gd name="T31" fmla="*/ 12 h 3962"/>
                <a:gd name="T32" fmla="*/ 2 w 3312"/>
                <a:gd name="T33" fmla="*/ 11 h 3962"/>
                <a:gd name="T34" fmla="*/ 3 w 3312"/>
                <a:gd name="T35" fmla="*/ 8 h 3962"/>
                <a:gd name="T36" fmla="*/ 2 w 3312"/>
                <a:gd name="T37" fmla="*/ 7 h 3962"/>
                <a:gd name="T38" fmla="*/ 3 w 3312"/>
                <a:gd name="T39" fmla="*/ 3 h 3962"/>
                <a:gd name="T40" fmla="*/ 0 w 3312"/>
                <a:gd name="T41" fmla="*/ 2 h 3962"/>
                <a:gd name="T42" fmla="*/ 0 w 3312"/>
                <a:gd name="T43" fmla="*/ 1 h 3962"/>
                <a:gd name="T44" fmla="*/ 1 w 3312"/>
                <a:gd name="T45" fmla="*/ 1 h 3962"/>
                <a:gd name="T46" fmla="*/ 4 w 3312"/>
                <a:gd name="T47" fmla="*/ 2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FCC00"/>
            </a:solidFill>
            <a:ln w="9525">
              <a:round/>
              <a:headEnd/>
              <a:tailEnd/>
            </a:ln>
            <a:effectLst/>
            <a:scene3d>
              <a:camera prst="legacyPerspectiveFront">
                <a:rot lat="20099994" lon="1500000" rev="0"/>
              </a:camera>
              <a:lightRig rig="legacyFlat2" dir="t"/>
            </a:scene3d>
            <a:sp3d extrusionH="100000" prstMaterial="legacyMetal">
              <a:bevelT w="13500" h="13500" prst="angle"/>
              <a:bevelB w="13500" h="13500" prst="angle"/>
              <a:extrusionClr>
                <a:srgbClr val="FFB21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GB"/>
            </a:p>
          </p:txBody>
        </p:sp>
      </p:grpSp>
      <p:sp>
        <p:nvSpPr>
          <p:cNvPr id="7180" name="Rectangle 56"/>
          <p:cNvSpPr>
            <a:spLocks noChangeArrowheads="1"/>
          </p:cNvSpPr>
          <p:nvPr/>
        </p:nvSpPr>
        <p:spPr bwMode="auto">
          <a:xfrm>
            <a:off x="357188" y="1819275"/>
            <a:ext cx="3708400" cy="395128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nSpc>
                <a:spcPct val="110000"/>
              </a:lnSpc>
              <a:buClr>
                <a:schemeClr val="tx1"/>
              </a:buClr>
              <a:buFont typeface="Wingdings" pitchFamily="2" charset="2"/>
              <a:buChar char="v"/>
            </a:pPr>
            <a:r>
              <a:rPr lang="en-US" altLang="zh-CN" sz="1200" b="1">
                <a:ea typeface="宋体" pitchFamily="2" charset="-122"/>
              </a:rPr>
              <a:t>Only </a:t>
            </a:r>
            <a:r>
              <a:rPr lang="en-US" altLang="zh-CN" sz="1200" b="1" u="sng">
                <a:solidFill>
                  <a:srgbClr val="FF0000"/>
                </a:solidFill>
                <a:ea typeface="宋体" pitchFamily="2" charset="-122"/>
              </a:rPr>
              <a:t>members of the public</a:t>
            </a:r>
            <a:r>
              <a:rPr lang="en-US" altLang="zh-CN" sz="1200" b="1">
                <a:ea typeface="宋体" pitchFamily="2" charset="-122"/>
              </a:rPr>
              <a:t>, but not the public in whole or </a:t>
            </a:r>
            <a:r>
              <a:rPr lang="en-US" altLang="zh-CN" sz="1200" b="1" u="sng">
                <a:solidFill>
                  <a:srgbClr val="FF0000"/>
                </a:solidFill>
                <a:ea typeface="宋体" pitchFamily="2" charset="-122"/>
              </a:rPr>
              <a:t>any single member of the public</a:t>
            </a:r>
            <a:r>
              <a:rPr lang="en-US" altLang="zh-CN" sz="1200" b="1">
                <a:ea typeface="宋体" pitchFamily="2" charset="-122"/>
              </a:rPr>
              <a:t>, can access work from different places and at different time.</a:t>
            </a:r>
          </a:p>
          <a:p>
            <a:pPr marL="457200" indent="-457200">
              <a:lnSpc>
                <a:spcPct val="110000"/>
              </a:lnSpc>
              <a:buClr>
                <a:schemeClr val="tx1"/>
              </a:buClr>
              <a:buFont typeface="Wingdings" pitchFamily="2" charset="2"/>
              <a:buChar char="v"/>
            </a:pPr>
            <a:r>
              <a:rPr lang="en-US" altLang="zh-CN" sz="1200" b="1">
                <a:ea typeface="宋体" pitchFamily="2" charset="-122"/>
              </a:rPr>
              <a:t>The plural of word “member” in the wording “members of public” is </a:t>
            </a:r>
            <a:r>
              <a:rPr lang="en-US" altLang="zh-CN" sz="1200" b="1" u="sng">
                <a:solidFill>
                  <a:srgbClr val="FF0000"/>
                </a:solidFill>
                <a:ea typeface="宋体" pitchFamily="2" charset="-122"/>
              </a:rPr>
              <a:t>one of the qualificatory</a:t>
            </a:r>
            <a:r>
              <a:rPr lang="en-US" altLang="zh-CN" sz="1200" b="1">
                <a:ea typeface="宋体" pitchFamily="2" charset="-122"/>
              </a:rPr>
              <a:t> criterions of the making available right.</a:t>
            </a:r>
          </a:p>
          <a:p>
            <a:pPr marL="457200" indent="-457200">
              <a:lnSpc>
                <a:spcPct val="110000"/>
              </a:lnSpc>
              <a:buClr>
                <a:schemeClr val="tx1"/>
              </a:buClr>
              <a:buFont typeface="Wingdings" pitchFamily="2" charset="2"/>
              <a:buChar char="v"/>
            </a:pPr>
            <a:r>
              <a:rPr lang="en-GB" altLang="zh-CN" sz="1200" b="1">
                <a:ea typeface="宋体" pitchFamily="2" charset="-122"/>
              </a:rPr>
              <a:t>This criterion sets the scope of relevant acts within the </a:t>
            </a:r>
            <a:r>
              <a:rPr lang="en-GB" altLang="zh-CN" sz="1200" b="1" u="sng">
                <a:solidFill>
                  <a:srgbClr val="FF0000"/>
                </a:solidFill>
                <a:ea typeface="宋体" pitchFamily="2" charset="-122"/>
              </a:rPr>
              <a:t>“digital transmission”</a:t>
            </a:r>
            <a:r>
              <a:rPr lang="en-GB" altLang="zh-CN" sz="1200" b="1">
                <a:ea typeface="宋体" pitchFamily="2" charset="-122"/>
              </a:rPr>
              <a:t>. Thanks to it the making available right </a:t>
            </a:r>
            <a:r>
              <a:rPr lang="en-GB" altLang="zh-CN" sz="1200" b="1" u="sng">
                <a:solidFill>
                  <a:srgbClr val="FF0000"/>
                </a:solidFill>
                <a:ea typeface="宋体" pitchFamily="2" charset="-122"/>
              </a:rPr>
              <a:t>does not cover private communications</a:t>
            </a:r>
            <a:r>
              <a:rPr lang="en-GB" altLang="zh-CN" sz="1200" b="1">
                <a:ea typeface="宋体" pitchFamily="2" charset="-122"/>
              </a:rPr>
              <a:t>.</a:t>
            </a:r>
          </a:p>
          <a:p>
            <a:pPr marL="457200" indent="-457200">
              <a:lnSpc>
                <a:spcPct val="110000"/>
              </a:lnSpc>
              <a:buClr>
                <a:schemeClr val="tx1"/>
              </a:buClr>
              <a:buFont typeface="Wingdings" pitchFamily="2" charset="2"/>
              <a:buChar char="v"/>
            </a:pPr>
            <a:r>
              <a:rPr lang="en-GB" altLang="zh-CN" sz="1200" b="1">
                <a:ea typeface="宋体" pitchFamily="2" charset="-122"/>
              </a:rPr>
              <a:t>Secondly, this criterion is important for definition of </a:t>
            </a:r>
            <a:r>
              <a:rPr lang="en-GB" altLang="zh-CN" sz="1200" b="1" u="sng">
                <a:solidFill>
                  <a:srgbClr val="FF0000"/>
                </a:solidFill>
                <a:ea typeface="宋体" pitchFamily="2" charset="-122"/>
              </a:rPr>
              <a:t>interactivity</a:t>
            </a:r>
            <a:r>
              <a:rPr lang="en-GB" altLang="zh-CN" sz="1200" b="1">
                <a:ea typeface="宋体" pitchFamily="2" charset="-122"/>
              </a:rPr>
              <a:t>. The interactivity is not only the edge between digital and traditional technologies, but it is also the edge between simultaneous (non-interactive) and non-simultaneous (interactive) transmissions.</a:t>
            </a:r>
            <a:endParaRPr lang="en-US" altLang="zh-CN" sz="1200" b="1">
              <a:ea typeface="宋体" pitchFamily="2" charset="-122"/>
            </a:endParaRPr>
          </a:p>
        </p:txBody>
      </p:sp>
      <p:sp>
        <p:nvSpPr>
          <p:cNvPr id="7181" name="Text Box 57"/>
          <p:cNvSpPr txBox="1">
            <a:spLocks noChangeArrowheads="1"/>
          </p:cNvSpPr>
          <p:nvPr/>
        </p:nvSpPr>
        <p:spPr bwMode="gray">
          <a:xfrm>
            <a:off x="4894263" y="3910013"/>
            <a:ext cx="1090612" cy="86201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GB" altLang="zh-CN" sz="1000" b="1">
                <a:solidFill>
                  <a:schemeClr val="bg1"/>
                </a:solidFill>
                <a:ea typeface="宋体" pitchFamily="2" charset="-122"/>
              </a:rPr>
              <a:t>“Public” means “members of the public” </a:t>
            </a:r>
            <a:r>
              <a:rPr lang="en-GB" altLang="zh-CN" sz="1000" b="1" u="sng">
                <a:solidFill>
                  <a:srgbClr val="FF0000"/>
                </a:solidFill>
                <a:ea typeface="宋体" pitchFamily="2" charset="-122"/>
              </a:rPr>
              <a:t>in plural</a:t>
            </a:r>
            <a:r>
              <a:rPr lang="en-GB" altLang="zh-CN" sz="1000" b="1">
                <a:solidFill>
                  <a:srgbClr val="FF0000"/>
                </a:solidFill>
                <a:ea typeface="宋体" pitchFamily="2" charset="-122"/>
              </a:rPr>
              <a:t>.</a:t>
            </a:r>
            <a:endParaRPr lang="en-US" altLang="zh-CN" sz="1000" b="1" u="sng">
              <a:solidFill>
                <a:srgbClr val="FF0000"/>
              </a:solidFill>
              <a:ea typeface="宋体" pitchFamily="2" charset="-122"/>
            </a:endParaRPr>
          </a:p>
        </p:txBody>
      </p:sp>
      <p:sp>
        <p:nvSpPr>
          <p:cNvPr id="7182" name="AutoShape 58"/>
          <p:cNvSpPr>
            <a:spLocks noChangeArrowheads="1"/>
          </p:cNvSpPr>
          <p:nvPr/>
        </p:nvSpPr>
        <p:spPr bwMode="gray">
          <a:xfrm>
            <a:off x="331788" y="1073150"/>
            <a:ext cx="3859212" cy="673100"/>
          </a:xfrm>
          <a:prstGeom prst="roundRect">
            <a:avLst>
              <a:gd name="adj" fmla="val 0"/>
            </a:avLst>
          </a:prstGeom>
          <a:solidFill>
            <a:srgbClr val="00CCFF"/>
          </a:solidFill>
          <a:ln w="19050" algn="ctr">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83" name="Rectangle 59"/>
          <p:cNvSpPr>
            <a:spLocks noChangeArrowheads="1"/>
          </p:cNvSpPr>
          <p:nvPr/>
        </p:nvSpPr>
        <p:spPr bwMode="ltGray">
          <a:xfrm>
            <a:off x="349250" y="1179513"/>
            <a:ext cx="3810000" cy="24606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txBody>
          <a:bodyPr>
            <a:spAutoFit/>
          </a:bodyPr>
          <a:lstStyle/>
          <a:p>
            <a:pPr algn="ctr"/>
            <a:r>
              <a:rPr lang="en-US" altLang="zh-CN" sz="1000" b="1">
                <a:solidFill>
                  <a:schemeClr val="bg1"/>
                </a:solidFill>
                <a:ea typeface="宋体" pitchFamily="2" charset="-122"/>
              </a:rPr>
              <a:t>Qualificatory criterion of the making available right in WCT</a:t>
            </a:r>
          </a:p>
        </p:txBody>
      </p:sp>
      <p:sp>
        <p:nvSpPr>
          <p:cNvPr id="7184" name="Rectangle 61"/>
          <p:cNvSpPr>
            <a:spLocks noChangeArrowheads="1"/>
          </p:cNvSpPr>
          <p:nvPr/>
        </p:nvSpPr>
        <p:spPr bwMode="auto">
          <a:xfrm>
            <a:off x="163513" y="177800"/>
            <a:ext cx="8758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ru-RU" sz="1600" b="1">
                <a:solidFill>
                  <a:srgbClr val="1C1C1C"/>
                </a:solidFill>
              </a:rPr>
              <a:t>Definition of “public” in WCT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2"/>
          <p:cNvSpPr>
            <a:spLocks noChangeArrowheads="1"/>
          </p:cNvSpPr>
          <p:nvPr/>
        </p:nvSpPr>
        <p:spPr bwMode="auto">
          <a:xfrm>
            <a:off x="163513" y="177800"/>
            <a:ext cx="8758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ru-RU" sz="1600" b="1">
                <a:solidFill>
                  <a:srgbClr val="1C1C1C"/>
                </a:solidFill>
              </a:rPr>
              <a:t>Definition of “level of interactivity” in CA and WCT</a:t>
            </a:r>
            <a:endParaRPr lang="en-US" altLang="ru-RU" sz="1600" b="1">
              <a:solidFill>
                <a:srgbClr val="1C1C1C"/>
              </a:solidFill>
            </a:endParaRPr>
          </a:p>
        </p:txBody>
      </p:sp>
      <p:sp>
        <p:nvSpPr>
          <p:cNvPr id="8195" name="Rectangle 16"/>
          <p:cNvSpPr>
            <a:spLocks noChangeArrowheads="1"/>
          </p:cNvSpPr>
          <p:nvPr/>
        </p:nvSpPr>
        <p:spPr bwMode="auto">
          <a:xfrm>
            <a:off x="244475" y="1128713"/>
            <a:ext cx="8529638"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F9F9F"/>
                </a:solidFill>
                <a:miter lim="800000"/>
                <a:headEnd/>
                <a:tailEnd/>
              </a14:hiddenLine>
            </a:ext>
          </a:extLst>
        </p:spPr>
        <p:txBody>
          <a:bodyPr lIns="144000" tIns="144000" rIns="144000" bIns="144000"/>
          <a:lstStyle/>
          <a:p>
            <a:pPr marL="165100" indent="-165100">
              <a:lnSpc>
                <a:spcPct val="90000"/>
              </a:lnSpc>
              <a:spcAft>
                <a:spcPct val="40000"/>
              </a:spcAft>
              <a:buFont typeface="Wingdings" pitchFamily="2" charset="2"/>
              <a:buChar char="q"/>
            </a:pPr>
            <a:r>
              <a:rPr lang="en-GB" altLang="ru-RU" sz="1600" b="1"/>
              <a:t>Article 16 of CA and article 8 of WCT do not contain any explicit definition of “interactivity”.</a:t>
            </a:r>
            <a:endParaRPr lang="en-US" altLang="ru-RU" sz="1600" b="1"/>
          </a:p>
          <a:p>
            <a:pPr marL="165100" indent="-165100">
              <a:spcAft>
                <a:spcPct val="40000"/>
              </a:spcAft>
              <a:buFont typeface="Wingdings" pitchFamily="2" charset="2"/>
              <a:buChar char="q"/>
            </a:pPr>
            <a:r>
              <a:rPr lang="en-GB" altLang="ru-RU" sz="1600" b="1"/>
              <a:t>This goal is achieved by means of the wording: “from a place and at a time individually chosen by them”.</a:t>
            </a:r>
          </a:p>
          <a:p>
            <a:pPr marL="165100" indent="-165100">
              <a:spcAft>
                <a:spcPct val="40000"/>
              </a:spcAft>
              <a:buFont typeface="Wingdings" pitchFamily="2" charset="2"/>
              <a:buChar char="q"/>
            </a:pPr>
            <a:r>
              <a:rPr lang="en-GB" altLang="ru-RU" sz="1600" b="1"/>
              <a:t>Article 8 of WCT defines the level of interactivity to wide extent. It is achieved by using of wording </a:t>
            </a:r>
            <a:r>
              <a:rPr lang="en-GB" altLang="ru-RU" sz="1600" b="1" u="sng">
                <a:solidFill>
                  <a:srgbClr val="FF0000"/>
                </a:solidFill>
              </a:rPr>
              <a:t>“by wire or wireless means”.</a:t>
            </a:r>
            <a:endParaRPr lang="ru-RU" altLang="ru-RU" sz="1600" b="1" u="sng">
              <a:solidFill>
                <a:srgbClr val="FF0000"/>
              </a:solidFill>
            </a:endParaRPr>
          </a:p>
          <a:p>
            <a:pPr marL="165100" indent="-165100">
              <a:spcAft>
                <a:spcPct val="40000"/>
              </a:spcAft>
              <a:buFont typeface="Wingdings" pitchFamily="2" charset="2"/>
              <a:buChar char="q"/>
            </a:pPr>
            <a:r>
              <a:rPr lang="en-GB" altLang="ru-RU" sz="1600" b="1"/>
              <a:t>It allows to Article 8 of WCT to cover not only the services that are inherently interactive, for example, digital on-demand services, but also any near interactive services, which are not inherently interactive. The last type of services for the copyright owners and members of the public are considered as maximum “close” to interactive, near interactive.</a:t>
            </a:r>
          </a:p>
          <a:p>
            <a:pPr marL="165100" indent="-165100">
              <a:spcAft>
                <a:spcPct val="40000"/>
              </a:spcAft>
              <a:buFont typeface="Wingdings" pitchFamily="2" charset="2"/>
              <a:buChar char="q"/>
            </a:pPr>
            <a:r>
              <a:rPr lang="en-GB" altLang="ru-RU" sz="1600" b="1"/>
              <a:t>In order to define the level of interactivity in article 16 CA, the legislator did not use the article 8 WCT, he just used new phrase – </a:t>
            </a:r>
            <a:r>
              <a:rPr lang="en-GB" altLang="ru-RU" sz="1600" b="1" u="sng">
                <a:solidFill>
                  <a:srgbClr val="FF0000"/>
                </a:solidFill>
              </a:rPr>
              <a:t>“in interactive regime”</a:t>
            </a:r>
          </a:p>
          <a:p>
            <a:pPr marL="165100" indent="-165100">
              <a:spcAft>
                <a:spcPct val="40000"/>
              </a:spcAft>
              <a:buFont typeface="Wingdings" pitchFamily="2" charset="2"/>
              <a:buChar char="q"/>
            </a:pPr>
            <a:r>
              <a:rPr lang="en-GB" altLang="ru-RU" sz="1600" b="1"/>
              <a:t>As result </a:t>
            </a:r>
            <a:r>
              <a:rPr lang="en-GB" altLang="ru-RU" sz="1600" b="1" u="sng">
                <a:solidFill>
                  <a:srgbClr val="FF0000"/>
                </a:solidFill>
              </a:rPr>
              <a:t>the level of interactivity</a:t>
            </a:r>
            <a:r>
              <a:rPr lang="en-GB" altLang="ru-RU" sz="1600" b="1"/>
              <a:t> has been </a:t>
            </a:r>
            <a:r>
              <a:rPr lang="en-GB" altLang="ru-RU" sz="1600" b="1" u="sng">
                <a:solidFill>
                  <a:srgbClr val="FF0000"/>
                </a:solidFill>
              </a:rPr>
              <a:t>narrowly defined</a:t>
            </a:r>
            <a:r>
              <a:rPr lang="en-GB" altLang="ru-RU" sz="1600" b="1"/>
              <a:t> by the legislator. </a:t>
            </a:r>
            <a:r>
              <a:rPr lang="en-GB" altLang="ru-RU" sz="1600" b="1" u="sng">
                <a:solidFill>
                  <a:srgbClr val="FF0000"/>
                </a:solidFill>
              </a:rPr>
              <a:t>The simultaneous or non-interactive transmissions</a:t>
            </a:r>
            <a:r>
              <a:rPr lang="en-GB" altLang="ru-RU" sz="1600" b="1"/>
              <a:t> have fallen out of the scope of article 16 CA. For example, multi-channel digital radio or television both online and in cable networks.</a:t>
            </a:r>
            <a:endParaRPr lang="ru-RU" altLang="ru-RU" sz="16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63513" y="177800"/>
            <a:ext cx="8758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ru-RU" sz="1400" b="1">
                <a:solidFill>
                  <a:srgbClr val="1C1C1C"/>
                </a:solidFill>
              </a:rPr>
              <a:t>Permitted by making available right acts under CA and WCT</a:t>
            </a:r>
            <a:endParaRPr lang="en-US" altLang="ru-RU" sz="1400" b="1">
              <a:solidFill>
                <a:srgbClr val="1C1C1C"/>
              </a:solidFill>
            </a:endParaRPr>
          </a:p>
        </p:txBody>
      </p:sp>
      <p:sp>
        <p:nvSpPr>
          <p:cNvPr id="9219" name="Rectangle 16"/>
          <p:cNvSpPr>
            <a:spLocks noChangeArrowheads="1"/>
          </p:cNvSpPr>
          <p:nvPr/>
        </p:nvSpPr>
        <p:spPr bwMode="auto">
          <a:xfrm>
            <a:off x="244475" y="1009650"/>
            <a:ext cx="8529638"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9F9F9F"/>
                </a:solidFill>
                <a:miter lim="800000"/>
                <a:headEnd/>
                <a:tailEnd/>
              </a14:hiddenLine>
            </a:ext>
          </a:extLst>
        </p:spPr>
        <p:txBody>
          <a:bodyPr lIns="144000" tIns="144000" rIns="144000" bIns="144000"/>
          <a:lstStyle/>
          <a:p>
            <a:pPr marL="165100" indent="-165100">
              <a:lnSpc>
                <a:spcPct val="90000"/>
              </a:lnSpc>
              <a:spcAft>
                <a:spcPct val="40000"/>
              </a:spcAft>
              <a:buFont typeface="Wingdings" pitchFamily="2" charset="2"/>
              <a:buChar char="q"/>
            </a:pPr>
            <a:r>
              <a:rPr lang="en-GB" altLang="ru-RU" sz="1400" b="1"/>
              <a:t>Digital transmission is a complex operation of constantly interlacing acts. Such acts symbolically can be divided into two stages: </a:t>
            </a:r>
            <a:r>
              <a:rPr lang="en-GB" altLang="ru-RU" sz="1400" b="1" u="sng">
                <a:solidFill>
                  <a:srgbClr val="FF0000"/>
                </a:solidFill>
              </a:rPr>
              <a:t>initial acts</a:t>
            </a:r>
            <a:r>
              <a:rPr lang="en-GB" altLang="ru-RU" sz="1400" b="1"/>
              <a:t>, allowing to make a work available to members of the public, and </a:t>
            </a:r>
            <a:r>
              <a:rPr lang="en-GB" altLang="ru-RU" sz="1400" b="1" u="sng">
                <a:solidFill>
                  <a:srgbClr val="FF0000"/>
                </a:solidFill>
              </a:rPr>
              <a:t>successive acts.</a:t>
            </a:r>
            <a:endParaRPr lang="en-GB" altLang="ru-RU" sz="1400" b="1"/>
          </a:p>
          <a:p>
            <a:pPr marL="165100" indent="-165100">
              <a:lnSpc>
                <a:spcPct val="90000"/>
              </a:lnSpc>
              <a:spcAft>
                <a:spcPct val="40000"/>
              </a:spcAft>
              <a:buFont typeface="Wingdings" pitchFamily="2" charset="2"/>
              <a:buChar char="q"/>
            </a:pPr>
            <a:r>
              <a:rPr lang="en-GB" altLang="ru-RU" sz="1400" b="1"/>
              <a:t>Article 8 of WCT covers both initial acts and successive acts. It is achieved thanks to using of word </a:t>
            </a:r>
            <a:r>
              <a:rPr lang="en-GB" altLang="ru-RU" sz="1400" b="1" u="sng">
                <a:solidFill>
                  <a:srgbClr val="FF0000"/>
                </a:solidFill>
              </a:rPr>
              <a:t>“access”</a:t>
            </a:r>
            <a:r>
              <a:rPr lang="en-GB" altLang="ru-RU" sz="1400" b="1"/>
              <a:t> in combination with wording </a:t>
            </a:r>
            <a:r>
              <a:rPr lang="en-GB" altLang="ru-RU" sz="1400" b="1" u="sng">
                <a:solidFill>
                  <a:srgbClr val="FF0000"/>
                </a:solidFill>
              </a:rPr>
              <a:t>“any communication”.</a:t>
            </a:r>
            <a:endParaRPr lang="ru-RU" altLang="ru-RU" sz="1400" b="1"/>
          </a:p>
          <a:p>
            <a:pPr marL="165100" indent="-165100">
              <a:lnSpc>
                <a:spcPct val="90000"/>
              </a:lnSpc>
              <a:spcAft>
                <a:spcPct val="40000"/>
              </a:spcAft>
              <a:buFont typeface="Wingdings" pitchFamily="2" charset="2"/>
              <a:buChar char="q"/>
            </a:pPr>
            <a:r>
              <a:rPr lang="en-GB" altLang="ru-RU" sz="1400" b="1"/>
              <a:t>For the purposes of Article 8 of WCT it does not matter at what stage members of the public access a work. The matter is, that at any point of any stage a work is accessible to members of the public.</a:t>
            </a:r>
            <a:endParaRPr lang="ru-RU" altLang="ru-RU" sz="1400" b="1"/>
          </a:p>
          <a:p>
            <a:pPr marL="165100" indent="-165100">
              <a:lnSpc>
                <a:spcPct val="90000"/>
              </a:lnSpc>
              <a:spcAft>
                <a:spcPct val="40000"/>
              </a:spcAft>
              <a:buFont typeface="Wingdings" pitchFamily="2" charset="2"/>
              <a:buChar char="q"/>
            </a:pPr>
            <a:r>
              <a:rPr lang="en-GB" altLang="ru-RU" sz="1400" b="1"/>
              <a:t>Under WCT making available right </a:t>
            </a:r>
            <a:r>
              <a:rPr lang="en-GB" altLang="ru-RU" sz="1400" b="1" u="sng">
                <a:solidFill>
                  <a:srgbClr val="FF0000"/>
                </a:solidFill>
              </a:rPr>
              <a:t>is not limited</a:t>
            </a:r>
            <a:r>
              <a:rPr lang="en-GB" altLang="ru-RU" sz="1400" b="1"/>
              <a:t> only by </a:t>
            </a:r>
            <a:r>
              <a:rPr lang="en-GB" altLang="ru-RU" sz="1400" b="1" u="sng">
                <a:solidFill>
                  <a:srgbClr val="FF0000"/>
                </a:solidFill>
              </a:rPr>
              <a:t>stage</a:t>
            </a:r>
            <a:r>
              <a:rPr lang="en-GB" altLang="ru-RU" sz="1400" b="1"/>
              <a:t> to make the work </a:t>
            </a:r>
            <a:r>
              <a:rPr lang="en-GB" altLang="ru-RU" sz="1400" b="1" u="sng">
                <a:solidFill>
                  <a:srgbClr val="FF0000"/>
                </a:solidFill>
              </a:rPr>
              <a:t>passively available</a:t>
            </a:r>
            <a:r>
              <a:rPr lang="en-GB" altLang="ru-RU" sz="1400" b="1"/>
              <a:t> to members of the public.</a:t>
            </a:r>
            <a:endParaRPr lang="ru-RU" altLang="ru-RU" sz="1400" b="1"/>
          </a:p>
          <a:p>
            <a:pPr marL="165100" indent="-165100">
              <a:lnSpc>
                <a:spcPct val="90000"/>
              </a:lnSpc>
              <a:spcAft>
                <a:spcPct val="40000"/>
              </a:spcAft>
              <a:buFont typeface="Wingdings" pitchFamily="2" charset="2"/>
              <a:buChar char="q"/>
            </a:pPr>
            <a:r>
              <a:rPr lang="en-GB" altLang="ru-RU" sz="1400" b="1"/>
              <a:t>Under article 16 of CA the make available right has been defined as communication of the work in such a way that any person </a:t>
            </a:r>
            <a:r>
              <a:rPr lang="en-GB" altLang="ru-RU" sz="1400" b="1" u="sng">
                <a:solidFill>
                  <a:srgbClr val="FF0000"/>
                </a:solidFill>
              </a:rPr>
              <a:t>“can access it in interactive regime”</a:t>
            </a:r>
            <a:r>
              <a:rPr lang="en-GB" altLang="ru-RU" sz="1400" b="1"/>
              <a:t>. This definition shows that Russian legislators have not considered the making available right as an </a:t>
            </a:r>
            <a:r>
              <a:rPr lang="en-GB" altLang="ru-RU" sz="1400" b="1" u="sng">
                <a:solidFill>
                  <a:srgbClr val="FF0000"/>
                </a:solidFill>
              </a:rPr>
              <a:t>element of more broad right</a:t>
            </a:r>
            <a:r>
              <a:rPr lang="en-GB" altLang="ru-RU" sz="1400" b="1"/>
              <a:t> - the right of communication to the public.</a:t>
            </a:r>
            <a:endParaRPr lang="ru-RU" altLang="ru-RU" sz="1400" b="1"/>
          </a:p>
          <a:p>
            <a:pPr marL="165100" indent="-165100">
              <a:lnSpc>
                <a:spcPct val="90000"/>
              </a:lnSpc>
              <a:spcAft>
                <a:spcPct val="40000"/>
              </a:spcAft>
              <a:buFont typeface="Wingdings" pitchFamily="2" charset="2"/>
              <a:buChar char="q"/>
            </a:pPr>
            <a:r>
              <a:rPr lang="en-GB" altLang="ru-RU" sz="1400" b="1"/>
              <a:t>Article 16 of CA covered thus </a:t>
            </a:r>
            <a:r>
              <a:rPr lang="en-GB" altLang="ru-RU" sz="1400" b="1" u="sng">
                <a:solidFill>
                  <a:srgbClr val="FF0000"/>
                </a:solidFill>
              </a:rPr>
              <a:t>only initial stage</a:t>
            </a:r>
            <a:r>
              <a:rPr lang="en-GB" altLang="ru-RU" sz="1400" b="1"/>
              <a:t> of making available. For example, “uploading” of files in P2P networks.</a:t>
            </a:r>
            <a:endParaRPr lang="ru-RU" altLang="ru-RU" sz="1400" b="1"/>
          </a:p>
          <a:p>
            <a:pPr marL="165100" indent="-165100">
              <a:lnSpc>
                <a:spcPct val="90000"/>
              </a:lnSpc>
              <a:spcAft>
                <a:spcPct val="40000"/>
              </a:spcAft>
              <a:buFont typeface="Wingdings" pitchFamily="2" charset="2"/>
              <a:buChar char="q"/>
            </a:pPr>
            <a:r>
              <a:rPr lang="en-GB" altLang="ru-RU" sz="1400" b="1" u="sng">
                <a:solidFill>
                  <a:srgbClr val="FF0000"/>
                </a:solidFill>
              </a:rPr>
              <a:t>The acts following</a:t>
            </a:r>
            <a:r>
              <a:rPr lang="en-GB" altLang="ru-RU" sz="1400" b="1"/>
              <a:t> the uploading of files, successive acts on making the work available to end user, </a:t>
            </a:r>
            <a:r>
              <a:rPr lang="en-GB" altLang="ru-RU" sz="1400" b="1" u="sng">
                <a:solidFill>
                  <a:srgbClr val="FF0000"/>
                </a:solidFill>
              </a:rPr>
              <a:t>fell out</a:t>
            </a:r>
            <a:r>
              <a:rPr lang="en-GB" altLang="ru-RU" sz="1400" b="1"/>
              <a:t> of the scope of article 16 of CA. For example, “downloading” of files by user in P2P networks.</a:t>
            </a:r>
            <a:endParaRPr lang="en-US" altLang="ru-RU" sz="140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243" name="Rectangle 3"/>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244" name="Rectangle 4"/>
          <p:cNvSpPr>
            <a:spLocks noChangeArrowheads="1"/>
          </p:cNvSpPr>
          <p:nvPr/>
        </p:nvSpPr>
        <p:spPr bwMode="auto">
          <a:xfrm rot="5400000">
            <a:off x="4730750" y="25590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245" name="Rectangle 5"/>
          <p:cNvSpPr>
            <a:spLocks noChangeArrowheads="1"/>
          </p:cNvSpPr>
          <p:nvPr/>
        </p:nvSpPr>
        <p:spPr bwMode="auto">
          <a:xfrm rot="5400000">
            <a:off x="4645025"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246" name="Rectangle 6"/>
          <p:cNvSpPr>
            <a:spLocks noChangeArrowheads="1"/>
          </p:cNvSpPr>
          <p:nvPr/>
        </p:nvSpPr>
        <p:spPr bwMode="auto">
          <a:xfrm rot="5400000">
            <a:off x="4514850" y="23431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247" name="Rectangle 11"/>
          <p:cNvSpPr>
            <a:spLocks noChangeArrowheads="1"/>
          </p:cNvSpPr>
          <p:nvPr/>
        </p:nvSpPr>
        <p:spPr bwMode="gray">
          <a:xfrm>
            <a:off x="5062538" y="1062038"/>
            <a:ext cx="3757612" cy="663575"/>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en-US" altLang="ru-RU" sz="1600" b="1">
                <a:solidFill>
                  <a:schemeClr val="bg1"/>
                </a:solidFill>
              </a:rPr>
              <a:t>Article 10 WPPT</a:t>
            </a:r>
            <a:endParaRPr lang="en-US" altLang="ru-RU" sz="1600" b="1" noProof="1">
              <a:solidFill>
                <a:schemeClr val="bg1"/>
              </a:solidFill>
            </a:endParaRPr>
          </a:p>
        </p:txBody>
      </p:sp>
      <p:sp>
        <p:nvSpPr>
          <p:cNvPr id="10248" name="Rectangle 13"/>
          <p:cNvSpPr>
            <a:spLocks noChangeArrowheads="1"/>
          </p:cNvSpPr>
          <p:nvPr/>
        </p:nvSpPr>
        <p:spPr bwMode="gray">
          <a:xfrm>
            <a:off x="131763" y="1031875"/>
            <a:ext cx="3960812" cy="650875"/>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en-GB" altLang="ru-RU" sz="1600" b="1">
                <a:solidFill>
                  <a:schemeClr val="bg1"/>
                </a:solidFill>
              </a:rPr>
              <a:t>Article 37 CA, item 2, sub-item 6</a:t>
            </a:r>
            <a:endParaRPr lang="en-GB" altLang="ru-RU" sz="1600" b="1" noProof="1">
              <a:solidFill>
                <a:schemeClr val="bg1"/>
              </a:solidFill>
            </a:endParaRPr>
          </a:p>
        </p:txBody>
      </p:sp>
      <p:sp>
        <p:nvSpPr>
          <p:cNvPr id="10249" name="Rectangle 5"/>
          <p:cNvSpPr>
            <a:spLocks noChangeArrowheads="1"/>
          </p:cNvSpPr>
          <p:nvPr/>
        </p:nvSpPr>
        <p:spPr bwMode="gray">
          <a:xfrm>
            <a:off x="5062538" y="1692275"/>
            <a:ext cx="3757612" cy="290988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r>
              <a:rPr lang="en-GB" altLang="ru-RU" sz="1600" b="1"/>
              <a:t>Performers shall enjoy the exclusive right of authorizing the making available to the public of their performances fixed in phonograms, </a:t>
            </a:r>
            <a:r>
              <a:rPr lang="en-GB" altLang="ru-RU" sz="1600" b="1" u="sng">
                <a:solidFill>
                  <a:srgbClr val="FF0000"/>
                </a:solidFill>
              </a:rPr>
              <a:t>by wire or wireless means</a:t>
            </a:r>
            <a:r>
              <a:rPr lang="en-GB" altLang="ru-RU" sz="1600" b="1"/>
              <a:t>, in such a way that </a:t>
            </a:r>
            <a:r>
              <a:rPr lang="en-GB" altLang="ru-RU" sz="1600" b="1" u="sng">
                <a:solidFill>
                  <a:srgbClr val="FF0000"/>
                </a:solidFill>
              </a:rPr>
              <a:t>members of the public</a:t>
            </a:r>
            <a:r>
              <a:rPr lang="en-GB" altLang="ru-RU" sz="1600" b="1"/>
              <a:t> may access them from a place and at a time individually chosen by them.</a:t>
            </a:r>
            <a:endParaRPr lang="en-GB" altLang="ru-RU" sz="1600" b="1" noProof="1"/>
          </a:p>
        </p:txBody>
      </p:sp>
      <p:sp>
        <p:nvSpPr>
          <p:cNvPr id="10250" name="Rectangle 14"/>
          <p:cNvSpPr>
            <a:spLocks noChangeArrowheads="1"/>
          </p:cNvSpPr>
          <p:nvPr/>
        </p:nvSpPr>
        <p:spPr bwMode="gray">
          <a:xfrm>
            <a:off x="149225" y="1660525"/>
            <a:ext cx="3932238" cy="289718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r>
              <a:rPr lang="en-GB" altLang="ru-RU" sz="1800" b="1"/>
              <a:t>to communicate a fixation of performance to the public in such a way that </a:t>
            </a:r>
            <a:r>
              <a:rPr lang="en-GB" altLang="ru-RU" sz="1800" b="1" u="sng">
                <a:solidFill>
                  <a:srgbClr val="FF0000"/>
                </a:solidFill>
              </a:rPr>
              <a:t>any person</a:t>
            </a:r>
            <a:r>
              <a:rPr lang="en-GB" altLang="ru-RU" sz="1800" b="1"/>
              <a:t> can access it </a:t>
            </a:r>
            <a:r>
              <a:rPr lang="en-GB" altLang="ru-RU" sz="1800" b="1" u="sng">
                <a:solidFill>
                  <a:srgbClr val="FF0000"/>
                </a:solidFill>
              </a:rPr>
              <a:t>in interactive regime</a:t>
            </a:r>
            <a:r>
              <a:rPr lang="en-GB" altLang="ru-RU" sz="1800" b="1"/>
              <a:t> from a place and a time individually chosen by such person (making available right)</a:t>
            </a:r>
            <a:endParaRPr lang="fr-FR" altLang="ru-RU" sz="1800"/>
          </a:p>
        </p:txBody>
      </p:sp>
      <p:sp>
        <p:nvSpPr>
          <p:cNvPr id="10251" name="Rectangle 11"/>
          <p:cNvSpPr>
            <a:spLocks noChangeArrowheads="1"/>
          </p:cNvSpPr>
          <p:nvPr/>
        </p:nvSpPr>
        <p:spPr bwMode="gray">
          <a:xfrm>
            <a:off x="300038" y="187325"/>
            <a:ext cx="85201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algn="ctr">
              <a:lnSpc>
                <a:spcPct val="90000"/>
              </a:lnSpc>
            </a:pPr>
            <a:r>
              <a:rPr lang="en-GB" altLang="ru-RU" sz="1400" b="1"/>
              <a:t>Copyright Act of RF (CA) and WPPT (Performers)</a:t>
            </a:r>
          </a:p>
        </p:txBody>
      </p:sp>
      <p:sp>
        <p:nvSpPr>
          <p:cNvPr id="10252" name="AutoShape 41"/>
          <p:cNvSpPr>
            <a:spLocks noChangeArrowheads="1"/>
          </p:cNvSpPr>
          <p:nvPr/>
        </p:nvSpPr>
        <p:spPr bwMode="auto">
          <a:xfrm flipH="1">
            <a:off x="3825875" y="14446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10253" name="AutoShape 18"/>
          <p:cNvSpPr>
            <a:spLocks noChangeArrowheads="1"/>
          </p:cNvSpPr>
          <p:nvPr/>
        </p:nvSpPr>
        <p:spPr bwMode="auto">
          <a:xfrm>
            <a:off x="4635500" y="14446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10254" name="Rectangle 14"/>
          <p:cNvSpPr>
            <a:spLocks noChangeArrowheads="1"/>
          </p:cNvSpPr>
          <p:nvPr/>
        </p:nvSpPr>
        <p:spPr bwMode="gray">
          <a:xfrm>
            <a:off x="827088" y="4627563"/>
            <a:ext cx="8026400" cy="1265237"/>
          </a:xfrm>
          <a:prstGeom prst="rect">
            <a:avLst/>
          </a:prstGeom>
          <a:solidFill>
            <a:schemeClr val="bg1"/>
          </a:solidFill>
          <a:ln w="12700">
            <a:solidFill>
              <a:srgbClr val="DDDDDD"/>
            </a:solidFill>
            <a:miter lim="800000"/>
            <a:headEnd/>
            <a:tailEnd/>
          </a:ln>
          <a:effectLst/>
          <a:extLst>
            <a:ext uri="{AF507438-7753-43E0-B8FC-AC1667EBCBE1}">
              <a14:hiddenEffects xmlns:a14="http://schemas.microsoft.com/office/drawing/2010/main">
                <a:effectLst>
                  <a:outerShdw dist="53882" dir="2700000" algn="ctr" rotWithShape="0">
                    <a:srgbClr val="808080">
                      <a:alpha val="50000"/>
                    </a:srgbClr>
                  </a:outerShdw>
                </a:effectLst>
              </a14:hiddenEffects>
            </a:ext>
          </a:extLst>
        </p:spPr>
        <p:txBody>
          <a:bodyPr lIns="108000" tIns="108000" rIns="144000" bIns="72000" anchor="ctr"/>
          <a:lstStyle/>
          <a:p>
            <a:pPr marL="190500" indent="-190500" algn="ctr"/>
            <a:r>
              <a:rPr lang="en-GB" altLang="ru-RU" sz="1400" b="1"/>
              <a:t>There is fundamental difference between the wording in article 37 CA, item 2, sub-item 6 and the wording in article 10 WPPT</a:t>
            </a:r>
            <a:r>
              <a:rPr lang="ru-RU" altLang="ru-RU" sz="1400" b="1"/>
              <a:t> </a:t>
            </a:r>
          </a:p>
          <a:p>
            <a:pPr marL="190500" indent="-190500" algn="ctr"/>
            <a:r>
              <a:rPr lang="en-GB" altLang="ru-RU" sz="1400" b="1" u="sng">
                <a:solidFill>
                  <a:srgbClr val="FF0000"/>
                </a:solidFill>
              </a:rPr>
              <a:t>(The main difference: definition of “the public” and level of interactivity)</a:t>
            </a:r>
          </a:p>
        </p:txBody>
      </p:sp>
      <p:sp>
        <p:nvSpPr>
          <p:cNvPr id="10255" name="Rectangle 14"/>
          <p:cNvSpPr>
            <a:spLocks noChangeArrowheads="1"/>
          </p:cNvSpPr>
          <p:nvPr/>
        </p:nvSpPr>
        <p:spPr bwMode="gray">
          <a:xfrm rot="-5400000">
            <a:off x="23812" y="4932363"/>
            <a:ext cx="1019175" cy="419100"/>
          </a:xfrm>
          <a:prstGeom prst="rect">
            <a:avLst/>
          </a:prstGeom>
          <a:solidFill>
            <a:srgbClr val="C40505"/>
          </a:solidFill>
          <a:ln w="12700">
            <a:solidFill>
              <a:srgbClr val="9F9F9F"/>
            </a:solidFill>
            <a:miter lim="800000"/>
            <a:headEnd/>
            <a:tailEnd/>
          </a:ln>
          <a:effectLst>
            <a:outerShdw dist="53882" dir="2700000" algn="ctr" rotWithShape="0">
              <a:srgbClr val="808080">
                <a:alpha val="50000"/>
              </a:srgbClr>
            </a:outerShdw>
          </a:effectLst>
        </p:spPr>
        <p:txBody>
          <a:bodyPr lIns="0" tIns="0" rIns="0" bIns="0" anchor="ctr"/>
          <a:lstStyle/>
          <a:p>
            <a:pPr marL="190500" indent="-190500" algn="ctr">
              <a:lnSpc>
                <a:spcPct val="90000"/>
              </a:lnSpc>
              <a:spcAft>
                <a:spcPct val="20000"/>
              </a:spcAft>
              <a:buClr>
                <a:srgbClr val="292929"/>
              </a:buClr>
              <a:buFont typeface="Wingdings" pitchFamily="2" charset="2"/>
              <a:buNone/>
            </a:pPr>
            <a:r>
              <a:rPr lang="en-GB" altLang="ru-RU" sz="1100" b="1">
                <a:solidFill>
                  <a:schemeClr val="bg1"/>
                </a:solidFill>
              </a:rPr>
              <a:t>CONCLUSION</a:t>
            </a:r>
            <a:endParaRPr lang="en-GB" altLang="ru-RU" sz="1100" b="1" noProof="1">
              <a:solidFill>
                <a:schemeClr val="bg1"/>
              </a:solidFill>
            </a:endParaRPr>
          </a:p>
        </p:txBody>
      </p:sp>
      <p:sp>
        <p:nvSpPr>
          <p:cNvPr id="10256" name="Rectangle 13"/>
          <p:cNvSpPr>
            <a:spLocks noChangeArrowheads="1"/>
          </p:cNvSpPr>
          <p:nvPr/>
        </p:nvSpPr>
        <p:spPr bwMode="auto">
          <a:xfrm>
            <a:off x="1171575" y="6084888"/>
            <a:ext cx="7594600" cy="27463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ru-RU" sz="1200" b="1">
                <a:solidFill>
                  <a:schemeClr val="bg1"/>
                </a:solidFill>
              </a:rPr>
              <a:t>The making available right before the IV part of Russian Civil Code</a:t>
            </a:r>
          </a:p>
        </p:txBody>
      </p:sp>
      <p:sp>
        <p:nvSpPr>
          <p:cNvPr id="4" name="AutoShape 41"/>
          <p:cNvSpPr>
            <a:spLocks noChangeArrowheads="1"/>
          </p:cNvSpPr>
          <p:nvPr/>
        </p:nvSpPr>
        <p:spPr bwMode="auto">
          <a:xfrm flipH="1">
            <a:off x="3825875" y="1444625"/>
            <a:ext cx="661988" cy="879475"/>
          </a:xfrm>
          <a:prstGeom prst="rightArrow">
            <a:avLst>
              <a:gd name="adj1" fmla="val 50111"/>
              <a:gd name="adj2" fmla="val 63157"/>
            </a:avLst>
          </a:prstGeom>
          <a:gradFill rotWithShape="1">
            <a:gsLst>
              <a:gs pos="0">
                <a:schemeClr val="tx2">
                  <a:gamma/>
                  <a:shade val="46275"/>
                  <a:invGamma/>
                </a:schemeClr>
              </a:gs>
              <a:gs pos="100000">
                <a:schemeClr val="tx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sz="1800" noProof="1"/>
          </a:p>
        </p:txBody>
      </p:sp>
      <p:sp>
        <p:nvSpPr>
          <p:cNvPr id="10258" name="AutoShape 18"/>
          <p:cNvSpPr>
            <a:spLocks noChangeArrowheads="1"/>
          </p:cNvSpPr>
          <p:nvPr/>
        </p:nvSpPr>
        <p:spPr bwMode="auto">
          <a:xfrm>
            <a:off x="4635500" y="1444625"/>
            <a:ext cx="661988" cy="879475"/>
          </a:xfrm>
          <a:prstGeom prst="rightArrow">
            <a:avLst>
              <a:gd name="adj1" fmla="val 50111"/>
              <a:gd name="adj2" fmla="val 63157"/>
            </a:avLst>
          </a:prstGeom>
          <a:gradFill rotWithShape="1">
            <a:gsLst>
              <a:gs pos="0">
                <a:srgbClr val="C40505"/>
              </a:gs>
              <a:gs pos="100000">
                <a:srgbClr val="5B020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endParaRPr lang="en-GB" sz="1800" noProof="1"/>
          </a:p>
        </p:txBody>
      </p:sp>
      <p:sp>
        <p:nvSpPr>
          <p:cNvPr id="10259" name="Rectangle 19"/>
          <p:cNvSpPr>
            <a:spLocks noChangeArrowheads="1"/>
          </p:cNvSpPr>
          <p:nvPr/>
        </p:nvSpPr>
        <p:spPr bwMode="auto">
          <a:xfrm rot="5400000">
            <a:off x="4514850" y="2228850"/>
            <a:ext cx="114300" cy="91440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31788" y="1731963"/>
            <a:ext cx="3873500" cy="4510087"/>
          </a:xfrm>
          <a:prstGeom prst="rect">
            <a:avLst/>
          </a:prstGeom>
          <a:solidFill>
            <a:srgbClr val="EFFBF7">
              <a:alpha val="20000"/>
            </a:srgbClr>
          </a:solidFill>
          <a:ln w="38100" cap="rnd" algn="ctr">
            <a:solidFill>
              <a:schemeClr val="tx1"/>
            </a:solidFill>
            <a:prstDash val="sysDot"/>
            <a:miter lim="800000"/>
            <a:headEnd/>
            <a:tailE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ru-RU"/>
          </a:p>
        </p:txBody>
      </p:sp>
      <p:sp>
        <p:nvSpPr>
          <p:cNvPr id="11267" name="Line 3"/>
          <p:cNvSpPr>
            <a:spLocks noChangeShapeType="1"/>
          </p:cNvSpPr>
          <p:nvPr/>
        </p:nvSpPr>
        <p:spPr bwMode="auto">
          <a:xfrm flipH="1">
            <a:off x="4224338" y="5888038"/>
            <a:ext cx="1735137" cy="34766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8" name="Line 4"/>
          <p:cNvSpPr>
            <a:spLocks noChangeShapeType="1"/>
          </p:cNvSpPr>
          <p:nvPr/>
        </p:nvSpPr>
        <p:spPr bwMode="black">
          <a:xfrm flipH="1" flipV="1">
            <a:off x="4183063" y="1096963"/>
            <a:ext cx="2767012" cy="194151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9" name="Oval 5"/>
          <p:cNvSpPr>
            <a:spLocks noChangeArrowheads="1"/>
          </p:cNvSpPr>
          <p:nvPr/>
        </p:nvSpPr>
        <p:spPr bwMode="gray">
          <a:xfrm>
            <a:off x="4932363" y="3244850"/>
            <a:ext cx="2605087" cy="2641600"/>
          </a:xfrm>
          <a:prstGeom prst="ellipse">
            <a:avLst/>
          </a:prstGeom>
          <a:solidFill>
            <a:srgbClr val="CC99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270" name="AutoShape 6"/>
          <p:cNvSpPr>
            <a:spLocks noChangeArrowheads="1"/>
          </p:cNvSpPr>
          <p:nvPr/>
        </p:nvSpPr>
        <p:spPr bwMode="ltGray">
          <a:xfrm rot="6625733">
            <a:off x="4671219" y="2788444"/>
            <a:ext cx="2946400" cy="29765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080 w 21600"/>
              <a:gd name="T13" fmla="*/ 0 h 21600"/>
              <a:gd name="T14" fmla="*/ 520 w 21600"/>
              <a:gd name="T15" fmla="*/ 10405 h 21600"/>
            </a:gdLst>
            <a:ahLst/>
            <a:cxnLst>
              <a:cxn ang="T8">
                <a:pos x="T0" y="T1"/>
              </a:cxn>
              <a:cxn ang="T9">
                <a:pos x="T2" y="T3"/>
              </a:cxn>
              <a:cxn ang="T10">
                <a:pos x="T4" y="T5"/>
              </a:cxn>
              <a:cxn ang="T11">
                <a:pos x="T6" y="T7"/>
              </a:cxn>
            </a:cxnLst>
            <a:rect l="T12" t="T13" r="T14" b="T15"/>
            <a:pathLst>
              <a:path w="21600" h="21600">
                <a:moveTo>
                  <a:pt x="12037" y="10437"/>
                </a:moveTo>
                <a:cubicBezTo>
                  <a:pt x="12072" y="10554"/>
                  <a:pt x="12090" y="10677"/>
                  <a:pt x="12090" y="10800"/>
                </a:cubicBezTo>
                <a:cubicBezTo>
                  <a:pt x="12090" y="11512"/>
                  <a:pt x="11512" y="12090"/>
                  <a:pt x="10800" y="12090"/>
                </a:cubicBezTo>
                <a:cubicBezTo>
                  <a:pt x="10087" y="12090"/>
                  <a:pt x="9510" y="11512"/>
                  <a:pt x="9510" y="10800"/>
                </a:cubicBezTo>
                <a:cubicBezTo>
                  <a:pt x="9509" y="10677"/>
                  <a:pt x="9527" y="10554"/>
                  <a:pt x="9562" y="10437"/>
                </a:cubicBezTo>
                <a:lnTo>
                  <a:pt x="436" y="7761"/>
                </a:lnTo>
                <a:cubicBezTo>
                  <a:pt x="146" y="8748"/>
                  <a:pt x="-1" y="9771"/>
                  <a:pt x="0" y="10800"/>
                </a:cubicBezTo>
                <a:cubicBezTo>
                  <a:pt x="0" y="16764"/>
                  <a:pt x="4835" y="21600"/>
                  <a:pt x="10800" y="21600"/>
                </a:cubicBezTo>
                <a:cubicBezTo>
                  <a:pt x="16764" y="21600"/>
                  <a:pt x="21600" y="16764"/>
                  <a:pt x="21600" y="10800"/>
                </a:cubicBezTo>
                <a:cubicBezTo>
                  <a:pt x="21600" y="9771"/>
                  <a:pt x="21453" y="8748"/>
                  <a:pt x="21163" y="7761"/>
                </a:cubicBezTo>
                <a:lnTo>
                  <a:pt x="12037" y="10437"/>
                </a:lnTo>
                <a:close/>
              </a:path>
            </a:pathLst>
          </a:custGeom>
          <a:solidFill>
            <a:srgbClr val="00CCFF"/>
          </a:solidFill>
          <a:ln w="9525">
            <a:round/>
            <a:headEnd/>
            <a:tailEnd/>
          </a:ln>
          <a:effectLst/>
          <a:scene3d>
            <a:camera prst="legacyPerspectiveBottom"/>
            <a:lightRig rig="legacyFlat3" dir="t"/>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11271" name="Oval 7"/>
          <p:cNvSpPr>
            <a:spLocks noChangeArrowheads="1"/>
          </p:cNvSpPr>
          <p:nvPr/>
        </p:nvSpPr>
        <p:spPr bwMode="gray">
          <a:xfrm>
            <a:off x="6053138" y="4148138"/>
            <a:ext cx="344487" cy="344487"/>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272" name="Text Box 8"/>
          <p:cNvSpPr txBox="1">
            <a:spLocks noChangeArrowheads="1"/>
          </p:cNvSpPr>
          <p:nvPr/>
        </p:nvSpPr>
        <p:spPr bwMode="auto">
          <a:xfrm>
            <a:off x="6149975" y="4675188"/>
            <a:ext cx="1244600" cy="83185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GB" altLang="zh-CN" sz="1200" b="1">
                <a:solidFill>
                  <a:schemeClr val="bg1"/>
                </a:solidFill>
                <a:ea typeface="宋体" pitchFamily="2" charset="-122"/>
              </a:rPr>
              <a:t>In CA “public” means “any person” </a:t>
            </a:r>
            <a:r>
              <a:rPr lang="en-GB" altLang="zh-CN" sz="1200" b="1" u="sng">
                <a:solidFill>
                  <a:srgbClr val="FF0000"/>
                </a:solidFill>
                <a:ea typeface="宋体" pitchFamily="2" charset="-122"/>
              </a:rPr>
              <a:t>in the singular</a:t>
            </a:r>
            <a:endParaRPr lang="en-US" altLang="zh-CN" sz="1200" b="1" u="sng">
              <a:solidFill>
                <a:srgbClr val="FF0000"/>
              </a:solidFill>
              <a:ea typeface="宋体" pitchFamily="2" charset="-122"/>
            </a:endParaRPr>
          </a:p>
        </p:txBody>
      </p:sp>
      <p:grpSp>
        <p:nvGrpSpPr>
          <p:cNvPr id="11273" name="Group 9"/>
          <p:cNvGrpSpPr>
            <a:grpSpLocks/>
          </p:cNvGrpSpPr>
          <p:nvPr/>
        </p:nvGrpSpPr>
        <p:grpSpPr bwMode="auto">
          <a:xfrm rot="-4097560">
            <a:off x="4067175" y="3152775"/>
            <a:ext cx="2547938" cy="617538"/>
            <a:chOff x="2532" y="1051"/>
            <a:chExt cx="893" cy="246"/>
          </a:xfrm>
        </p:grpSpPr>
        <p:grpSp>
          <p:nvGrpSpPr>
            <p:cNvPr id="11287" name="Group 10"/>
            <p:cNvGrpSpPr>
              <a:grpSpLocks/>
            </p:cNvGrpSpPr>
            <p:nvPr/>
          </p:nvGrpSpPr>
          <p:grpSpPr bwMode="auto">
            <a:xfrm>
              <a:off x="2532" y="1051"/>
              <a:ext cx="743" cy="185"/>
              <a:chOff x="1565" y="2568"/>
              <a:chExt cx="1118" cy="279"/>
            </a:xfrm>
          </p:grpSpPr>
          <p:sp>
            <p:nvSpPr>
              <p:cNvPr id="11293" name="AutoShape 11"/>
              <p:cNvSpPr>
                <a:spLocks noChangeArrowheads="1"/>
              </p:cNvSpPr>
              <p:nvPr/>
            </p:nvSpPr>
            <p:spPr bwMode="gray">
              <a:xfrm rot="5263130">
                <a:off x="1859" y="2274"/>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294" name="AutoShape 12"/>
              <p:cNvSpPr>
                <a:spLocks noChangeArrowheads="1"/>
              </p:cNvSpPr>
              <p:nvPr/>
            </p:nvSpPr>
            <p:spPr bwMode="gray">
              <a:xfrm rot="6078281">
                <a:off x="1995" y="2274"/>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295" name="AutoShape 13"/>
              <p:cNvSpPr>
                <a:spLocks noChangeArrowheads="1"/>
              </p:cNvSpPr>
              <p:nvPr/>
            </p:nvSpPr>
            <p:spPr bwMode="gray">
              <a:xfrm rot="6373927">
                <a:off x="2071" y="2296"/>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296" name="AutoShape 14"/>
              <p:cNvSpPr>
                <a:spLocks noChangeArrowheads="1"/>
              </p:cNvSpPr>
              <p:nvPr/>
            </p:nvSpPr>
            <p:spPr bwMode="gray">
              <a:xfrm rot="6906312">
                <a:off x="2161" y="2326"/>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1288" name="Group 15"/>
            <p:cNvGrpSpPr>
              <a:grpSpLocks/>
            </p:cNvGrpSpPr>
            <p:nvPr/>
          </p:nvGrpSpPr>
          <p:grpSpPr bwMode="auto">
            <a:xfrm rot="1353540">
              <a:off x="2682" y="1111"/>
              <a:ext cx="743" cy="186"/>
              <a:chOff x="1565" y="2568"/>
              <a:chExt cx="1118" cy="279"/>
            </a:xfrm>
          </p:grpSpPr>
          <p:sp>
            <p:nvSpPr>
              <p:cNvPr id="11289" name="AutoShape 16"/>
              <p:cNvSpPr>
                <a:spLocks noChangeArrowheads="1"/>
              </p:cNvSpPr>
              <p:nvPr/>
            </p:nvSpPr>
            <p:spPr bwMode="gray">
              <a:xfrm rot="5263130">
                <a:off x="1859" y="2274"/>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290" name="AutoShape 17"/>
              <p:cNvSpPr>
                <a:spLocks noChangeArrowheads="1"/>
              </p:cNvSpPr>
              <p:nvPr/>
            </p:nvSpPr>
            <p:spPr bwMode="gray">
              <a:xfrm rot="6078281">
                <a:off x="1995" y="2274"/>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291" name="AutoShape 18"/>
              <p:cNvSpPr>
                <a:spLocks noChangeArrowheads="1"/>
              </p:cNvSpPr>
              <p:nvPr/>
            </p:nvSpPr>
            <p:spPr bwMode="gray">
              <a:xfrm rot="6373927">
                <a:off x="2071" y="2296"/>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292" name="AutoShape 19"/>
              <p:cNvSpPr>
                <a:spLocks noChangeArrowheads="1"/>
              </p:cNvSpPr>
              <p:nvPr/>
            </p:nvSpPr>
            <p:spPr bwMode="gray">
              <a:xfrm rot="6906312">
                <a:off x="2161" y="2326"/>
                <a:ext cx="227" cy="816"/>
              </a:xfrm>
              <a:prstGeom prst="moon">
                <a:avLst>
                  <a:gd name="adj" fmla="val 49773"/>
                </a:avLst>
              </a:prstGeom>
              <a:solidFill>
                <a:srgbClr val="FFFFFF">
                  <a:alpha val="705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nvGrpSpPr>
          <p:cNvPr id="11274" name="Group 20"/>
          <p:cNvGrpSpPr>
            <a:grpSpLocks/>
          </p:cNvGrpSpPr>
          <p:nvPr/>
        </p:nvGrpSpPr>
        <p:grpSpPr bwMode="auto">
          <a:xfrm>
            <a:off x="5311775" y="3117850"/>
            <a:ext cx="939800" cy="695325"/>
            <a:chOff x="4719" y="3288"/>
            <a:chExt cx="542" cy="344"/>
          </a:xfrm>
        </p:grpSpPr>
        <p:sp>
          <p:nvSpPr>
            <p:cNvPr id="11283" name="Freeform 21"/>
            <p:cNvSpPr>
              <a:spLocks/>
            </p:cNvSpPr>
            <p:nvPr/>
          </p:nvSpPr>
          <p:spPr bwMode="gray">
            <a:xfrm flipH="1">
              <a:off x="4719" y="3358"/>
              <a:ext cx="273" cy="274"/>
            </a:xfrm>
            <a:custGeom>
              <a:avLst/>
              <a:gdLst>
                <a:gd name="T0" fmla="*/ 1 w 2614"/>
                <a:gd name="T1" fmla="*/ 0 h 2630"/>
                <a:gd name="T2" fmla="*/ 1 w 2614"/>
                <a:gd name="T3" fmla="*/ 0 h 2630"/>
                <a:gd name="T4" fmla="*/ 2 w 2614"/>
                <a:gd name="T5" fmla="*/ 0 h 2630"/>
                <a:gd name="T6" fmla="*/ 3 w 2614"/>
                <a:gd name="T7" fmla="*/ 0 h 2630"/>
                <a:gd name="T8" fmla="*/ 3 w 2614"/>
                <a:gd name="T9" fmla="*/ 0 h 2630"/>
                <a:gd name="T10" fmla="*/ 3 w 2614"/>
                <a:gd name="T11" fmla="*/ 0 h 2630"/>
                <a:gd name="T12" fmla="*/ 2 w 2614"/>
                <a:gd name="T13" fmla="*/ 0 h 2630"/>
                <a:gd name="T14" fmla="*/ 3 w 2614"/>
                <a:gd name="T15" fmla="*/ 3 h 2630"/>
                <a:gd name="T16" fmla="*/ 2 w 2614"/>
                <a:gd name="T17" fmla="*/ 3 h 2630"/>
                <a:gd name="T18" fmla="*/ 2 w 2614"/>
                <a:gd name="T19" fmla="*/ 3 h 2630"/>
                <a:gd name="T20" fmla="*/ 2 w 2614"/>
                <a:gd name="T21" fmla="*/ 2 h 2630"/>
                <a:gd name="T22" fmla="*/ 1 w 2614"/>
                <a:gd name="T23" fmla="*/ 2 h 2630"/>
                <a:gd name="T24" fmla="*/ 1 w 2614"/>
                <a:gd name="T25" fmla="*/ 2 h 2630"/>
                <a:gd name="T26" fmla="*/ 1 w 2614"/>
                <a:gd name="T27" fmla="*/ 3 h 2630"/>
                <a:gd name="T28" fmla="*/ 1 w 2614"/>
                <a:gd name="T29" fmla="*/ 3 h 2630"/>
                <a:gd name="T30" fmla="*/ 1 w 2614"/>
                <a:gd name="T31" fmla="*/ 3 h 2630"/>
                <a:gd name="T32" fmla="*/ 1 w 2614"/>
                <a:gd name="T33" fmla="*/ 0 h 2630"/>
                <a:gd name="T34" fmla="*/ 0 w 2614"/>
                <a:gd name="T35" fmla="*/ 0 h 2630"/>
                <a:gd name="T36" fmla="*/ 0 w 2614"/>
                <a:gd name="T37" fmla="*/ 0 h 2630"/>
                <a:gd name="T38" fmla="*/ 0 w 2614"/>
                <a:gd name="T39" fmla="*/ 0 h 2630"/>
                <a:gd name="T40" fmla="*/ 1 w 2614"/>
                <a:gd name="T41" fmla="*/ 0 h 26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630">
                  <a:moveTo>
                    <a:pt x="1176" y="0"/>
                  </a:moveTo>
                  <a:cubicBezTo>
                    <a:pt x="1196" y="78"/>
                    <a:pt x="1274" y="182"/>
                    <a:pt x="1316" y="180"/>
                  </a:cubicBezTo>
                  <a:cubicBezTo>
                    <a:pt x="1358" y="178"/>
                    <a:pt x="1412" y="78"/>
                    <a:pt x="1448" y="0"/>
                  </a:cubicBezTo>
                  <a:cubicBezTo>
                    <a:pt x="1976" y="0"/>
                    <a:pt x="2504" y="0"/>
                    <a:pt x="2504" y="0"/>
                  </a:cubicBezTo>
                  <a:cubicBezTo>
                    <a:pt x="2576" y="4"/>
                    <a:pt x="2612" y="94"/>
                    <a:pt x="2610" y="146"/>
                  </a:cubicBezTo>
                  <a:cubicBezTo>
                    <a:pt x="2610" y="194"/>
                    <a:pt x="2614" y="294"/>
                    <a:pt x="2492" y="312"/>
                  </a:cubicBezTo>
                  <a:cubicBezTo>
                    <a:pt x="2104" y="312"/>
                    <a:pt x="1716" y="312"/>
                    <a:pt x="1716" y="312"/>
                  </a:cubicBezTo>
                  <a:lnTo>
                    <a:pt x="2180" y="2278"/>
                  </a:lnTo>
                  <a:cubicBezTo>
                    <a:pt x="2210" y="2506"/>
                    <a:pt x="2116" y="2574"/>
                    <a:pt x="2048" y="2586"/>
                  </a:cubicBezTo>
                  <a:cubicBezTo>
                    <a:pt x="1982" y="2614"/>
                    <a:pt x="1826" y="2600"/>
                    <a:pt x="1770" y="2454"/>
                  </a:cubicBezTo>
                  <a:cubicBezTo>
                    <a:pt x="1681" y="2159"/>
                    <a:pt x="1592" y="1864"/>
                    <a:pt x="1592" y="1864"/>
                  </a:cubicBezTo>
                  <a:cubicBezTo>
                    <a:pt x="1520" y="1604"/>
                    <a:pt x="1380" y="1490"/>
                    <a:pt x="1304" y="1494"/>
                  </a:cubicBezTo>
                  <a:cubicBezTo>
                    <a:pt x="1164" y="1510"/>
                    <a:pt x="1062" y="1698"/>
                    <a:pt x="1006" y="1888"/>
                  </a:cubicBezTo>
                  <a:cubicBezTo>
                    <a:pt x="910" y="2176"/>
                    <a:pt x="900" y="2302"/>
                    <a:pt x="856" y="2396"/>
                  </a:cubicBezTo>
                  <a:cubicBezTo>
                    <a:pt x="816" y="2508"/>
                    <a:pt x="720" y="2630"/>
                    <a:pt x="570" y="2596"/>
                  </a:cubicBezTo>
                  <a:cubicBezTo>
                    <a:pt x="506" y="2564"/>
                    <a:pt x="376" y="2548"/>
                    <a:pt x="440" y="2256"/>
                  </a:cubicBezTo>
                  <a:lnTo>
                    <a:pt x="906" y="310"/>
                  </a:lnTo>
                  <a:lnTo>
                    <a:pt x="148" y="310"/>
                  </a:lnTo>
                  <a:cubicBezTo>
                    <a:pt x="48" y="304"/>
                    <a:pt x="7" y="226"/>
                    <a:pt x="2" y="174"/>
                  </a:cubicBezTo>
                  <a:cubicBezTo>
                    <a:pt x="0" y="118"/>
                    <a:pt x="20" y="0"/>
                    <a:pt x="148" y="2"/>
                  </a:cubicBezTo>
                  <a:cubicBezTo>
                    <a:pt x="342" y="2"/>
                    <a:pt x="1176" y="0"/>
                    <a:pt x="1176" y="0"/>
                  </a:cubicBezTo>
                  <a:close/>
                </a:path>
              </a:pathLst>
            </a:custGeom>
            <a:solidFill>
              <a:srgbClr val="1C1C1C"/>
            </a:solidFill>
            <a:ln>
              <a:noFill/>
            </a:ln>
            <a:effectLst/>
            <a:extLst>
              <a:ext uri="{91240B29-F687-4F45-9708-019B960494DF}">
                <a14:hiddenLine xmlns:a14="http://schemas.microsoft.com/office/drawing/2010/main" w="19050" cmpd="sng">
                  <a:solidFill>
                    <a:srgbClr val="FFFFFF">
                      <a:alpha val="70195"/>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4" name="Oval 22"/>
            <p:cNvSpPr>
              <a:spLocks noChangeArrowheads="1"/>
            </p:cNvSpPr>
            <p:nvPr/>
          </p:nvSpPr>
          <p:spPr bwMode="gray">
            <a:xfrm flipH="1">
              <a:off x="4818" y="3288"/>
              <a:ext cx="73" cy="72"/>
            </a:xfrm>
            <a:prstGeom prst="ellipse">
              <a:avLst/>
            </a:prstGeom>
            <a:solidFill>
              <a:srgbClr val="1C1C1C"/>
            </a:solidFill>
            <a:ln>
              <a:noFill/>
            </a:ln>
            <a:effectLst/>
            <a:extLst>
              <a:ext uri="{91240B29-F687-4F45-9708-019B960494DF}">
                <a14:hiddenLine xmlns:a14="http://schemas.microsoft.com/office/drawing/2010/main" w="19050">
                  <a:solidFill>
                    <a:srgbClr val="FFFFFF">
                      <a:alpha val="70195"/>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285" name="Freeform 23"/>
            <p:cNvSpPr>
              <a:spLocks/>
            </p:cNvSpPr>
            <p:nvPr/>
          </p:nvSpPr>
          <p:spPr bwMode="gray">
            <a:xfrm>
              <a:off x="5000" y="3363"/>
              <a:ext cx="261" cy="263"/>
            </a:xfrm>
            <a:custGeom>
              <a:avLst/>
              <a:gdLst>
                <a:gd name="T0" fmla="*/ 1 w 2614"/>
                <a:gd name="T1" fmla="*/ 0 h 2628"/>
                <a:gd name="T2" fmla="*/ 1 w 2614"/>
                <a:gd name="T3" fmla="*/ 0 h 2628"/>
                <a:gd name="T4" fmla="*/ 1 w 2614"/>
                <a:gd name="T5" fmla="*/ 0 h 2628"/>
                <a:gd name="T6" fmla="*/ 2 w 2614"/>
                <a:gd name="T7" fmla="*/ 0 h 2628"/>
                <a:gd name="T8" fmla="*/ 3 w 2614"/>
                <a:gd name="T9" fmla="*/ 0 h 2628"/>
                <a:gd name="T10" fmla="*/ 2 w 2614"/>
                <a:gd name="T11" fmla="*/ 0 h 2628"/>
                <a:gd name="T12" fmla="*/ 2 w 2614"/>
                <a:gd name="T13" fmla="*/ 0 h 2628"/>
                <a:gd name="T14" fmla="*/ 2 w 2614"/>
                <a:gd name="T15" fmla="*/ 1 h 2628"/>
                <a:gd name="T16" fmla="*/ 2 w 2614"/>
                <a:gd name="T17" fmla="*/ 1 h 2628"/>
                <a:gd name="T18" fmla="*/ 2 w 2614"/>
                <a:gd name="T19" fmla="*/ 2 h 2628"/>
                <a:gd name="T20" fmla="*/ 2 w 2614"/>
                <a:gd name="T21" fmla="*/ 3 h 2628"/>
                <a:gd name="T22" fmla="*/ 2 w 2614"/>
                <a:gd name="T23" fmla="*/ 2 h 2628"/>
                <a:gd name="T24" fmla="*/ 1 w 2614"/>
                <a:gd name="T25" fmla="*/ 2 h 2628"/>
                <a:gd name="T26" fmla="*/ 1 w 2614"/>
                <a:gd name="T27" fmla="*/ 2 h 2628"/>
                <a:gd name="T28" fmla="*/ 1 w 2614"/>
                <a:gd name="T29" fmla="*/ 2 h 2628"/>
                <a:gd name="T30" fmla="*/ 1 w 2614"/>
                <a:gd name="T31" fmla="*/ 3 h 2628"/>
                <a:gd name="T32" fmla="*/ 0 w 2614"/>
                <a:gd name="T33" fmla="*/ 2 h 2628"/>
                <a:gd name="T34" fmla="*/ 1 w 2614"/>
                <a:gd name="T35" fmla="*/ 1 h 2628"/>
                <a:gd name="T36" fmla="*/ 1 w 2614"/>
                <a:gd name="T37" fmla="*/ 1 h 2628"/>
                <a:gd name="T38" fmla="*/ 1 w 2614"/>
                <a:gd name="T39" fmla="*/ 0 h 2628"/>
                <a:gd name="T40" fmla="*/ 0 w 2614"/>
                <a:gd name="T41" fmla="*/ 0 h 2628"/>
                <a:gd name="T42" fmla="*/ 0 w 2614"/>
                <a:gd name="T43" fmla="*/ 0 h 2628"/>
                <a:gd name="T44" fmla="*/ 0 w 2614"/>
                <a:gd name="T45" fmla="*/ 0 h 2628"/>
                <a:gd name="T46" fmla="*/ 1 w 2614"/>
                <a:gd name="T47" fmla="*/ 0 h 26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14" h="2628">
                  <a:moveTo>
                    <a:pt x="1100" y="0"/>
                  </a:moveTo>
                  <a:cubicBezTo>
                    <a:pt x="1120" y="78"/>
                    <a:pt x="1193" y="183"/>
                    <a:pt x="1316" y="180"/>
                  </a:cubicBezTo>
                  <a:cubicBezTo>
                    <a:pt x="1439" y="177"/>
                    <a:pt x="1472" y="84"/>
                    <a:pt x="1508" y="6"/>
                  </a:cubicBezTo>
                  <a:cubicBezTo>
                    <a:pt x="2036" y="6"/>
                    <a:pt x="2504" y="0"/>
                    <a:pt x="2504" y="0"/>
                  </a:cubicBezTo>
                  <a:cubicBezTo>
                    <a:pt x="2576" y="4"/>
                    <a:pt x="2612" y="94"/>
                    <a:pt x="2610" y="146"/>
                  </a:cubicBezTo>
                  <a:cubicBezTo>
                    <a:pt x="2610" y="194"/>
                    <a:pt x="2614" y="294"/>
                    <a:pt x="2492" y="312"/>
                  </a:cubicBezTo>
                  <a:cubicBezTo>
                    <a:pt x="2104" y="312"/>
                    <a:pt x="1716" y="312"/>
                    <a:pt x="1716" y="312"/>
                  </a:cubicBezTo>
                  <a:lnTo>
                    <a:pt x="1985" y="1350"/>
                  </a:lnTo>
                  <a:lnTo>
                    <a:pt x="1805" y="1401"/>
                  </a:lnTo>
                  <a:lnTo>
                    <a:pt x="2093" y="2328"/>
                  </a:lnTo>
                  <a:cubicBezTo>
                    <a:pt x="2126" y="2457"/>
                    <a:pt x="2117" y="2547"/>
                    <a:pt x="2030" y="2598"/>
                  </a:cubicBezTo>
                  <a:cubicBezTo>
                    <a:pt x="1919" y="2628"/>
                    <a:pt x="1834" y="2552"/>
                    <a:pt x="1778" y="2406"/>
                  </a:cubicBezTo>
                  <a:cubicBezTo>
                    <a:pt x="1679" y="2219"/>
                    <a:pt x="1507" y="1628"/>
                    <a:pt x="1436" y="1476"/>
                  </a:cubicBezTo>
                  <a:lnTo>
                    <a:pt x="1136" y="1476"/>
                  </a:lnTo>
                  <a:cubicBezTo>
                    <a:pt x="1070" y="1668"/>
                    <a:pt x="926" y="2226"/>
                    <a:pt x="842" y="2412"/>
                  </a:cubicBezTo>
                  <a:cubicBezTo>
                    <a:pt x="802" y="2524"/>
                    <a:pt x="728" y="2616"/>
                    <a:pt x="635" y="2595"/>
                  </a:cubicBezTo>
                  <a:cubicBezTo>
                    <a:pt x="571" y="2563"/>
                    <a:pt x="488" y="2532"/>
                    <a:pt x="545" y="2316"/>
                  </a:cubicBezTo>
                  <a:lnTo>
                    <a:pt x="797" y="1416"/>
                  </a:lnTo>
                  <a:lnTo>
                    <a:pt x="602" y="1368"/>
                  </a:lnTo>
                  <a:lnTo>
                    <a:pt x="906" y="310"/>
                  </a:lnTo>
                  <a:lnTo>
                    <a:pt x="148" y="310"/>
                  </a:lnTo>
                  <a:cubicBezTo>
                    <a:pt x="48" y="304"/>
                    <a:pt x="7" y="226"/>
                    <a:pt x="2" y="174"/>
                  </a:cubicBezTo>
                  <a:cubicBezTo>
                    <a:pt x="0" y="118"/>
                    <a:pt x="20" y="0"/>
                    <a:pt x="148" y="2"/>
                  </a:cubicBezTo>
                  <a:cubicBezTo>
                    <a:pt x="342" y="2"/>
                    <a:pt x="1160" y="0"/>
                    <a:pt x="1100" y="0"/>
                  </a:cubicBezTo>
                  <a:close/>
                </a:path>
              </a:pathLst>
            </a:custGeom>
            <a:solidFill>
              <a:srgbClr val="1C1C1C"/>
            </a:solidFill>
            <a:ln>
              <a:noFill/>
            </a:ln>
            <a:effectLst/>
            <a:extLst>
              <a:ext uri="{91240B29-F687-4F45-9708-019B960494DF}">
                <a14:hiddenLine xmlns:a14="http://schemas.microsoft.com/office/drawing/2010/main" w="19050" cmpd="sng">
                  <a:solidFill>
                    <a:srgbClr val="FFFFFF">
                      <a:alpha val="70195"/>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6" name="Oval 24"/>
            <p:cNvSpPr>
              <a:spLocks noChangeArrowheads="1"/>
            </p:cNvSpPr>
            <p:nvPr/>
          </p:nvSpPr>
          <p:spPr bwMode="gray">
            <a:xfrm>
              <a:off x="5097" y="3297"/>
              <a:ext cx="69" cy="68"/>
            </a:xfrm>
            <a:prstGeom prst="ellipse">
              <a:avLst/>
            </a:prstGeom>
            <a:solidFill>
              <a:srgbClr val="1C1C1C"/>
            </a:solidFill>
            <a:ln>
              <a:noFill/>
            </a:ln>
            <a:effectLst/>
            <a:extLst>
              <a:ext uri="{91240B29-F687-4F45-9708-019B960494DF}">
                <a14:hiddenLine xmlns:a14="http://schemas.microsoft.com/office/drawing/2010/main" w="19050">
                  <a:solidFill>
                    <a:srgbClr val="FFFFFF">
                      <a:alpha val="70195"/>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nvGrpSpPr>
          <p:cNvPr id="11275" name="Group 25"/>
          <p:cNvGrpSpPr>
            <a:grpSpLocks/>
          </p:cNvGrpSpPr>
          <p:nvPr/>
        </p:nvGrpSpPr>
        <p:grpSpPr bwMode="auto">
          <a:xfrm>
            <a:off x="6599238" y="3552825"/>
            <a:ext cx="765175" cy="946150"/>
            <a:chOff x="1971" y="2318"/>
            <a:chExt cx="482" cy="596"/>
          </a:xfrm>
        </p:grpSpPr>
        <p:sp>
          <p:nvSpPr>
            <p:cNvPr id="11281" name="Oval 26"/>
            <p:cNvSpPr>
              <a:spLocks noChangeArrowheads="1"/>
            </p:cNvSpPr>
            <p:nvPr/>
          </p:nvSpPr>
          <p:spPr bwMode="gray">
            <a:xfrm>
              <a:off x="2149" y="2318"/>
              <a:ext cx="126" cy="123"/>
            </a:xfrm>
            <a:prstGeom prst="ellipse">
              <a:avLst/>
            </a:prstGeom>
            <a:solidFill>
              <a:srgbClr val="FFCC00"/>
            </a:solidFill>
            <a:ln w="9525">
              <a:round/>
              <a:headEnd/>
              <a:tailEnd/>
            </a:ln>
            <a:effectLst/>
            <a:scene3d>
              <a:camera prst="legacyPerspectiveFront">
                <a:rot lat="20099994" lon="1500000" rev="0"/>
              </a:camera>
              <a:lightRig rig="legacyFlat2" dir="t"/>
            </a:scene3d>
            <a:sp3d extrusionH="100000" prstMaterial="legacyMetal">
              <a:bevelT w="13500" h="13500" prst="angle"/>
              <a:bevelB w="13500" h="13500" prst="angle"/>
              <a:extrusionClr>
                <a:srgbClr val="FFB21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11282" name="Freeform 27"/>
            <p:cNvSpPr>
              <a:spLocks/>
            </p:cNvSpPr>
            <p:nvPr/>
          </p:nvSpPr>
          <p:spPr bwMode="gray">
            <a:xfrm>
              <a:off x="1971" y="2336"/>
              <a:ext cx="482" cy="578"/>
            </a:xfrm>
            <a:custGeom>
              <a:avLst/>
              <a:gdLst>
                <a:gd name="T0" fmla="*/ 4 w 3312"/>
                <a:gd name="T1" fmla="*/ 2 h 3962"/>
                <a:gd name="T2" fmla="*/ 5 w 3312"/>
                <a:gd name="T3" fmla="*/ 3 h 3962"/>
                <a:gd name="T4" fmla="*/ 6 w 3312"/>
                <a:gd name="T5" fmla="*/ 2 h 3962"/>
                <a:gd name="T6" fmla="*/ 9 w 3312"/>
                <a:gd name="T7" fmla="*/ 0 h 3962"/>
                <a:gd name="T8" fmla="*/ 10 w 3312"/>
                <a:gd name="T9" fmla="*/ 0 h 3962"/>
                <a:gd name="T10" fmla="*/ 9 w 3312"/>
                <a:gd name="T11" fmla="*/ 1 h 3962"/>
                <a:gd name="T12" fmla="*/ 7 w 3312"/>
                <a:gd name="T13" fmla="*/ 3 h 3962"/>
                <a:gd name="T14" fmla="*/ 8 w 3312"/>
                <a:gd name="T15" fmla="*/ 7 h 3962"/>
                <a:gd name="T16" fmla="*/ 7 w 3312"/>
                <a:gd name="T17" fmla="*/ 8 h 3962"/>
                <a:gd name="T18" fmla="*/ 8 w 3312"/>
                <a:gd name="T19" fmla="*/ 11 h 3962"/>
                <a:gd name="T20" fmla="*/ 8 w 3312"/>
                <a:gd name="T21" fmla="*/ 12 h 3962"/>
                <a:gd name="T22" fmla="*/ 7 w 3312"/>
                <a:gd name="T23" fmla="*/ 11 h 3962"/>
                <a:gd name="T24" fmla="*/ 6 w 3312"/>
                <a:gd name="T25" fmla="*/ 8 h 3962"/>
                <a:gd name="T26" fmla="*/ 4 w 3312"/>
                <a:gd name="T27" fmla="*/ 8 h 3962"/>
                <a:gd name="T28" fmla="*/ 3 w 3312"/>
                <a:gd name="T29" fmla="*/ 11 h 3962"/>
                <a:gd name="T30" fmla="*/ 2 w 3312"/>
                <a:gd name="T31" fmla="*/ 12 h 3962"/>
                <a:gd name="T32" fmla="*/ 2 w 3312"/>
                <a:gd name="T33" fmla="*/ 11 h 3962"/>
                <a:gd name="T34" fmla="*/ 3 w 3312"/>
                <a:gd name="T35" fmla="*/ 8 h 3962"/>
                <a:gd name="T36" fmla="*/ 2 w 3312"/>
                <a:gd name="T37" fmla="*/ 7 h 3962"/>
                <a:gd name="T38" fmla="*/ 3 w 3312"/>
                <a:gd name="T39" fmla="*/ 3 h 3962"/>
                <a:gd name="T40" fmla="*/ 0 w 3312"/>
                <a:gd name="T41" fmla="*/ 2 h 3962"/>
                <a:gd name="T42" fmla="*/ 0 w 3312"/>
                <a:gd name="T43" fmla="*/ 1 h 3962"/>
                <a:gd name="T44" fmla="*/ 1 w 3312"/>
                <a:gd name="T45" fmla="*/ 1 h 3962"/>
                <a:gd name="T46" fmla="*/ 4 w 3312"/>
                <a:gd name="T47" fmla="*/ 2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FCC00"/>
            </a:solidFill>
            <a:ln w="9525">
              <a:round/>
              <a:headEnd/>
              <a:tailEnd/>
            </a:ln>
            <a:effectLst/>
            <a:scene3d>
              <a:camera prst="legacyPerspectiveFront">
                <a:rot lat="20099994" lon="1500000" rev="0"/>
              </a:camera>
              <a:lightRig rig="legacyFlat2" dir="t"/>
            </a:scene3d>
            <a:sp3d extrusionH="100000" prstMaterial="legacyMetal">
              <a:bevelT w="13500" h="13500" prst="angle"/>
              <a:bevelB w="13500" h="13500" prst="angle"/>
              <a:extrusionClr>
                <a:srgbClr val="FFB21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GB"/>
            </a:p>
          </p:txBody>
        </p:sp>
      </p:grpSp>
      <p:sp>
        <p:nvSpPr>
          <p:cNvPr id="11276" name="Rectangle 28"/>
          <p:cNvSpPr>
            <a:spLocks noChangeArrowheads="1"/>
          </p:cNvSpPr>
          <p:nvPr/>
        </p:nvSpPr>
        <p:spPr bwMode="auto">
          <a:xfrm>
            <a:off x="357188" y="1819275"/>
            <a:ext cx="3708400" cy="395128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nSpc>
                <a:spcPct val="110000"/>
              </a:lnSpc>
              <a:buClr>
                <a:schemeClr val="tx1"/>
              </a:buClr>
              <a:buFont typeface="Wingdings" pitchFamily="2" charset="2"/>
              <a:buChar char="v"/>
            </a:pPr>
            <a:r>
              <a:rPr lang="en-GB" altLang="zh-CN" sz="1200" b="1">
                <a:ea typeface="宋体" pitchFamily="2" charset="-122"/>
              </a:rPr>
              <a:t>Only </a:t>
            </a:r>
            <a:r>
              <a:rPr lang="en-GB" altLang="zh-CN" sz="1200" b="1" u="sng">
                <a:solidFill>
                  <a:srgbClr val="FF0000"/>
                </a:solidFill>
                <a:ea typeface="宋体" pitchFamily="2" charset="-122"/>
              </a:rPr>
              <a:t>members of the public</a:t>
            </a:r>
            <a:r>
              <a:rPr lang="en-GB" altLang="zh-CN" sz="1200" b="1">
                <a:ea typeface="宋体" pitchFamily="2" charset="-122"/>
              </a:rPr>
              <a:t> can access performance from different places and at different time, but not the public in whole or </a:t>
            </a:r>
            <a:r>
              <a:rPr lang="en-GB" altLang="zh-CN" sz="1200" b="1" u="sng">
                <a:solidFill>
                  <a:srgbClr val="FF0000"/>
                </a:solidFill>
                <a:ea typeface="宋体" pitchFamily="2" charset="-122"/>
              </a:rPr>
              <a:t>any member of the public</a:t>
            </a:r>
            <a:r>
              <a:rPr lang="en-GB" altLang="zh-CN" sz="1200" b="1">
                <a:ea typeface="宋体" pitchFamily="2" charset="-122"/>
              </a:rPr>
              <a:t>.</a:t>
            </a:r>
            <a:endParaRPr lang="ru-RU" altLang="zh-CN" sz="1200" b="1" u="sng">
              <a:solidFill>
                <a:srgbClr val="FF0000"/>
              </a:solidFill>
            </a:endParaRPr>
          </a:p>
          <a:p>
            <a:pPr marL="457200" indent="-457200">
              <a:lnSpc>
                <a:spcPct val="110000"/>
              </a:lnSpc>
              <a:buClr>
                <a:schemeClr val="tx1"/>
              </a:buClr>
              <a:buFont typeface="Wingdings" pitchFamily="2" charset="2"/>
              <a:buChar char="v"/>
            </a:pPr>
            <a:r>
              <a:rPr lang="en-GB" altLang="zh-CN" sz="1200" b="1">
                <a:ea typeface="宋体" pitchFamily="2" charset="-122"/>
              </a:rPr>
              <a:t>The plural of word “member” in wording “members of the public” is </a:t>
            </a:r>
            <a:r>
              <a:rPr lang="en-GB" altLang="zh-CN" sz="1200" b="1" u="sng">
                <a:solidFill>
                  <a:srgbClr val="FF0000"/>
                </a:solidFill>
                <a:ea typeface="宋体" pitchFamily="2" charset="-122"/>
              </a:rPr>
              <a:t>one of the qualificatory criterions</a:t>
            </a:r>
            <a:r>
              <a:rPr lang="en-GB" altLang="zh-CN" sz="1200" b="1">
                <a:ea typeface="宋体" pitchFamily="2" charset="-122"/>
              </a:rPr>
              <a:t> of the making available right.</a:t>
            </a:r>
            <a:endParaRPr lang="ru-RU" altLang="zh-CN" sz="1200" b="1"/>
          </a:p>
          <a:p>
            <a:pPr marL="457200" indent="-457200">
              <a:lnSpc>
                <a:spcPct val="110000"/>
              </a:lnSpc>
              <a:buClr>
                <a:schemeClr val="tx1"/>
              </a:buClr>
              <a:buFont typeface="Wingdings" pitchFamily="2" charset="2"/>
              <a:buChar char="v"/>
            </a:pPr>
            <a:r>
              <a:rPr lang="en-GB" altLang="zh-CN" sz="1200" b="1">
                <a:ea typeface="宋体" pitchFamily="2" charset="-122"/>
              </a:rPr>
              <a:t>This criterion sets the scope of relevant acts within the </a:t>
            </a:r>
            <a:r>
              <a:rPr lang="en-GB" altLang="zh-CN" sz="1200" b="1" u="sng">
                <a:solidFill>
                  <a:srgbClr val="FF0000"/>
                </a:solidFill>
                <a:ea typeface="宋体" pitchFamily="2" charset="-122"/>
              </a:rPr>
              <a:t>“digital transmission”</a:t>
            </a:r>
            <a:r>
              <a:rPr lang="en-GB" altLang="zh-CN" sz="1200" b="1">
                <a:ea typeface="宋体" pitchFamily="2" charset="-122"/>
              </a:rPr>
              <a:t>. Thanks to it the making available right </a:t>
            </a:r>
            <a:r>
              <a:rPr lang="en-GB" altLang="zh-CN" sz="1200" b="1" u="sng">
                <a:solidFill>
                  <a:srgbClr val="FF0000"/>
                </a:solidFill>
                <a:ea typeface="宋体" pitchFamily="2" charset="-122"/>
              </a:rPr>
              <a:t>does not cover private communications</a:t>
            </a:r>
            <a:r>
              <a:rPr lang="en-GB" altLang="zh-CN" sz="1200" b="1">
                <a:ea typeface="宋体" pitchFamily="2" charset="-122"/>
              </a:rPr>
              <a:t>.</a:t>
            </a:r>
          </a:p>
          <a:p>
            <a:pPr marL="457200" indent="-457200">
              <a:lnSpc>
                <a:spcPct val="110000"/>
              </a:lnSpc>
              <a:buClr>
                <a:schemeClr val="tx1"/>
              </a:buClr>
              <a:buFont typeface="Wingdings" pitchFamily="2" charset="2"/>
              <a:buChar char="v"/>
            </a:pPr>
            <a:r>
              <a:rPr lang="en-GB" altLang="zh-CN" sz="1200" b="1">
                <a:ea typeface="宋体" pitchFamily="2" charset="-122"/>
              </a:rPr>
              <a:t>Secondly, this criterion is important for definition of </a:t>
            </a:r>
            <a:r>
              <a:rPr lang="en-GB" altLang="zh-CN" sz="1200" b="1" u="sng">
                <a:solidFill>
                  <a:srgbClr val="FF0000"/>
                </a:solidFill>
                <a:ea typeface="宋体" pitchFamily="2" charset="-122"/>
              </a:rPr>
              <a:t>interactivity</a:t>
            </a:r>
            <a:r>
              <a:rPr lang="en-GB" altLang="zh-CN" sz="1200" b="1">
                <a:ea typeface="宋体" pitchFamily="2" charset="-122"/>
              </a:rPr>
              <a:t>. The interactivity is not only the edge between digital and traditional technologies, but it is also the edge between simultaneous (non-interactive) and non-simultaneous (interactive) transmissions.</a:t>
            </a:r>
            <a:endParaRPr lang="en-US" altLang="zh-CN" sz="1200" b="1">
              <a:ea typeface="宋体" pitchFamily="2" charset="-122"/>
            </a:endParaRPr>
          </a:p>
        </p:txBody>
      </p:sp>
      <p:sp>
        <p:nvSpPr>
          <p:cNvPr id="331805" name="Text Box 29"/>
          <p:cNvSpPr txBox="1">
            <a:spLocks noChangeArrowheads="1"/>
          </p:cNvSpPr>
          <p:nvPr/>
        </p:nvSpPr>
        <p:spPr bwMode="gray">
          <a:xfrm>
            <a:off x="4818063" y="3883025"/>
            <a:ext cx="1331912" cy="83185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ltLang="zh-CN" sz="1200" b="1" dirty="0">
                <a:solidFill>
                  <a:schemeClr val="bg1"/>
                </a:solidFill>
                <a:cs typeface="+mn-cs"/>
              </a:rPr>
              <a:t>“Public” means “members of the public”</a:t>
            </a:r>
            <a:r>
              <a:rPr lang="en-GB" altLang="zh-CN" sz="1200" b="1" dirty="0">
                <a:cs typeface="+mn-cs"/>
              </a:rPr>
              <a:t> </a:t>
            </a:r>
            <a:r>
              <a:rPr lang="en-GB" altLang="zh-CN" sz="1200" b="1" u="sng" dirty="0">
                <a:solidFill>
                  <a:schemeClr val="accent5">
                    <a:lumMod val="10000"/>
                  </a:schemeClr>
                </a:solidFill>
                <a:cs typeface="+mn-cs"/>
              </a:rPr>
              <a:t>in the plural</a:t>
            </a:r>
            <a:endParaRPr lang="en-US" altLang="zh-CN" sz="1200" b="1" u="sng" dirty="0">
              <a:solidFill>
                <a:schemeClr val="accent5">
                  <a:lumMod val="10000"/>
                </a:schemeClr>
              </a:solidFill>
              <a:ea typeface="宋体" pitchFamily="2" charset="-122"/>
              <a:cs typeface="+mn-cs"/>
            </a:endParaRPr>
          </a:p>
        </p:txBody>
      </p:sp>
      <p:sp>
        <p:nvSpPr>
          <p:cNvPr id="11278" name="AutoShape 30"/>
          <p:cNvSpPr>
            <a:spLocks noChangeArrowheads="1"/>
          </p:cNvSpPr>
          <p:nvPr/>
        </p:nvSpPr>
        <p:spPr bwMode="gray">
          <a:xfrm>
            <a:off x="331788" y="1073150"/>
            <a:ext cx="3859212" cy="673100"/>
          </a:xfrm>
          <a:prstGeom prst="roundRect">
            <a:avLst>
              <a:gd name="adj" fmla="val 0"/>
            </a:avLst>
          </a:prstGeom>
          <a:solidFill>
            <a:srgbClr val="00CCFF"/>
          </a:solidFill>
          <a:ln w="19050" algn="ctr">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279" name="Rectangle 31"/>
          <p:cNvSpPr>
            <a:spLocks noChangeArrowheads="1"/>
          </p:cNvSpPr>
          <p:nvPr/>
        </p:nvSpPr>
        <p:spPr bwMode="ltGray">
          <a:xfrm>
            <a:off x="349250" y="1179513"/>
            <a:ext cx="3810000" cy="46196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6B984"/>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333333"/>
                  </a:outerShdw>
                </a:effectLst>
              </a14:hiddenEffects>
            </a:ext>
          </a:extLst>
        </p:spPr>
        <p:txBody>
          <a:bodyPr>
            <a:spAutoFit/>
          </a:bodyPr>
          <a:lstStyle/>
          <a:p>
            <a:pPr algn="ctr"/>
            <a:r>
              <a:rPr lang="en-GB" altLang="zh-CN" sz="1200" b="1">
                <a:solidFill>
                  <a:schemeClr val="bg1"/>
                </a:solidFill>
                <a:ea typeface="宋体" pitchFamily="2" charset="-122"/>
              </a:rPr>
              <a:t>Qualificatory criterion of the making available right in WPPT</a:t>
            </a:r>
            <a:endParaRPr lang="en-US" altLang="zh-CN" sz="1200" b="1">
              <a:solidFill>
                <a:schemeClr val="bg1"/>
              </a:solidFill>
              <a:ea typeface="宋体" pitchFamily="2" charset="-122"/>
            </a:endParaRPr>
          </a:p>
        </p:txBody>
      </p:sp>
      <p:sp>
        <p:nvSpPr>
          <p:cNvPr id="11280" name="Rectangle 32"/>
          <p:cNvSpPr>
            <a:spLocks noChangeArrowheads="1"/>
          </p:cNvSpPr>
          <p:nvPr/>
        </p:nvSpPr>
        <p:spPr bwMode="auto">
          <a:xfrm>
            <a:off x="163513" y="177800"/>
            <a:ext cx="8758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ru-RU" sz="1600" b="1">
                <a:solidFill>
                  <a:srgbClr val="1C1C1C"/>
                </a:solidFill>
              </a:rPr>
              <a:t>Definition of “the public” in WPPT (performers)</a:t>
            </a:r>
            <a:endParaRPr lang="en-US" altLang="ru-RU" sz="1600" b="1">
              <a:solidFill>
                <a:srgbClr val="1C1C1C"/>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Standarddesign">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12821</TotalTime>
  <Words>4066</Words>
  <Application>Microsoft Office PowerPoint</Application>
  <PresentationFormat>Экран (4:3)</PresentationFormat>
  <Paragraphs>238</Paragraphs>
  <Slides>27</Slides>
  <Notes>27</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Standarddesign</vt:lpstr>
      <vt:lpstr>MAKING AVAILABLE RIGHT ACCORDING TO RUSSIAN CIVIL LAW</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available right</dc:title>
  <dc:subject>http://www.kondrin.com</dc:subject>
  <dc:creator>Ilya Kondrin</dc:creator>
  <cp:keywords>copyright, sound recording, internet, making available to the public, communicate to the public, law</cp:keywords>
  <dc:description>Making available right as provided by Russian civil law</dc:description>
  <cp:lastModifiedBy>KM-Ilya</cp:lastModifiedBy>
  <cp:revision>661</cp:revision>
  <dcterms:created xsi:type="dcterms:W3CDTF">2007-11-27T23:54:21Z</dcterms:created>
  <dcterms:modified xsi:type="dcterms:W3CDTF">2014-12-11T07:09:31Z</dcterms:modified>
  <cp:category>Publications/presentations</cp:category>
</cp:coreProperties>
</file>